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74" r:id="rId3"/>
    <p:sldId id="326" r:id="rId4"/>
    <p:sldId id="350" r:id="rId5"/>
    <p:sldId id="348" r:id="rId6"/>
    <p:sldId id="349" r:id="rId7"/>
    <p:sldId id="390" r:id="rId8"/>
    <p:sldId id="331" r:id="rId9"/>
    <p:sldId id="332" r:id="rId10"/>
    <p:sldId id="344" r:id="rId11"/>
    <p:sldId id="341" r:id="rId12"/>
    <p:sldId id="342" r:id="rId13"/>
    <p:sldId id="343" r:id="rId14"/>
    <p:sldId id="389" r:id="rId15"/>
    <p:sldId id="319" r:id="rId16"/>
    <p:sldId id="419" r:id="rId17"/>
    <p:sldId id="280" r:id="rId18"/>
    <p:sldId id="283" r:id="rId19"/>
    <p:sldId id="394" r:id="rId20"/>
    <p:sldId id="285" r:id="rId21"/>
    <p:sldId id="305" r:id="rId22"/>
    <p:sldId id="392" r:id="rId23"/>
    <p:sldId id="355" r:id="rId24"/>
    <p:sldId id="323" r:id="rId25"/>
    <p:sldId id="338" r:id="rId26"/>
    <p:sldId id="360" r:id="rId27"/>
    <p:sldId id="361" r:id="rId28"/>
    <p:sldId id="393" r:id="rId29"/>
    <p:sldId id="397" r:id="rId30"/>
    <p:sldId id="396" r:id="rId31"/>
    <p:sldId id="356" r:id="rId32"/>
    <p:sldId id="302" r:id="rId3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CF8761"/>
    <a:srgbClr val="640000"/>
    <a:srgbClr val="161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07"/>
    <p:restoredTop sz="99077"/>
  </p:normalViewPr>
  <p:slideViewPr>
    <p:cSldViewPr showGuides="1">
      <p:cViewPr varScale="1">
        <p:scale>
          <a:sx n="110" d="100"/>
          <a:sy n="110" d="100"/>
        </p:scale>
        <p:origin x="1926" y="-384"/>
      </p:cViewPr>
      <p:guideLst>
        <p:guide orient="horz" pos="2135"/>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cs typeface="+mn-cs"/>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cs typeface="+mn-cs"/>
                <a:sym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6E9756B3-224B-4516-A3FC-9C1AC5AD7A5C}"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a:noFill/>
          </a:ln>
        </p:spPr>
      </p:sp>
      <p:sp>
        <p:nvSpPr>
          <p:cNvPr id="2053" name="Rectangle 5"/>
          <p:cNvSpPr>
            <a:spLocks noGrp="1" noRot="1" noChangeAspect="1" noTextEdit="1"/>
          </p:cNvSpPr>
          <p:nvPr/>
        </p:nvSpPr>
        <p:spPr>
          <a:xfrm>
            <a:off x="685800" y="4343400"/>
            <a:ext cx="5486400" cy="4114800"/>
          </a:xfrm>
          <a:prstGeom prst="rect">
            <a:avLst/>
          </a:prstGeom>
          <a:noFill/>
          <a:ln w="9525">
            <a:noFill/>
          </a:ln>
        </p:spPr>
        <p:txBody>
          <a:bodyPr anchor="t"/>
          <a:p>
            <a:pPr lvl="0"/>
            <a:endParaRPr lang="zh-CN" altLang="en-US"/>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cs typeface="+mn-cs"/>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DB43B7B-34D7-4532-AA0F-A9876AEC8809}"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a:solidFill>
            <a:schemeClr val="tx2"/>
          </a:solidFill>
          <a:latin typeface="+mj-lt"/>
          <a:ea typeface="Arial" panose="020B0604020202020204" pitchFamily="34" charset="0"/>
          <a:cs typeface="+mj-cs"/>
          <a:sym typeface="Arial" panose="020B0604020202020204" pitchFamily="34" charset="0"/>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Arial" panose="020B0604020202020204" pitchFamily="34" charset="0"/>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cs typeface="+mn-cs"/>
          <a:sym typeface="Arial" panose="020B0604020202020204"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cs typeface="+mn-cs"/>
          <a:sym typeface="Arial" panose="020B0604020202020204"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cs typeface="+mn-cs"/>
          <a:sym typeface="Arial" panose="020B0604020202020204"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cs typeface="+mn-cs"/>
          <a:sym typeface="Arial" panose="020B0604020202020204"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cs typeface="+mn-cs"/>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edb.gov.hk/musss2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TextBox 1"/>
          <p:cNvSpPr/>
          <p:nvPr/>
        </p:nvSpPr>
        <p:spPr>
          <a:xfrm>
            <a:off x="1066800" y="1676400"/>
            <a:ext cx="7528560" cy="1568450"/>
          </a:xfrm>
          <a:prstGeom prst="rect">
            <a:avLst/>
          </a:prstGeom>
          <a:noFill/>
          <a:ln w="9525">
            <a:noFill/>
          </a:ln>
        </p:spPr>
        <p:txBody>
          <a:bodyPr wrap="none" anchor="t">
            <a:spAutoFit/>
          </a:bodyPr>
          <a:p>
            <a:pPr eaLnBrk="0" hangingPunct="0">
              <a:buFont typeface="Arial" panose="020B0604020202020204" pitchFamily="34" charset="0"/>
            </a:pPr>
            <a:r>
              <a:rPr lang="en-US" altLang="zh-CN" sz="4800" b="1" dirty="0">
                <a:solidFill>
                  <a:srgbClr val="0000CC"/>
                </a:solidFill>
                <a:latin typeface="黑体" panose="02010609060101010101" pitchFamily="2" charset="-122"/>
                <a:ea typeface="黑体" panose="02010609060101010101" pitchFamily="2" charset="-122"/>
                <a:sym typeface="黑体" panose="02010609060101010101" pitchFamily="2" charset="-122"/>
              </a:rPr>
              <a:t> 2021</a:t>
            </a:r>
            <a:r>
              <a:rPr lang="zh-CN" altLang="en-US" sz="4800" b="1" dirty="0">
                <a:solidFill>
                  <a:srgbClr val="0000CC"/>
                </a:solidFill>
                <a:latin typeface="黑体" panose="02010609060101010101" pitchFamily="2" charset="-122"/>
                <a:ea typeface="黑体" panose="02010609060101010101" pitchFamily="2" charset="-122"/>
                <a:sym typeface="黑体" panose="02010609060101010101" pitchFamily="2" charset="-122"/>
              </a:rPr>
              <a:t>年內地高校招收香港</a:t>
            </a:r>
            <a:endParaRPr lang="zh-CN" altLang="en-US" sz="48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zh-CN" altLang="en-US" sz="4800" b="1" dirty="0">
                <a:solidFill>
                  <a:srgbClr val="0000CC"/>
                </a:solidFill>
                <a:latin typeface="黑体" panose="02010609060101010101" pitchFamily="2" charset="-122"/>
                <a:ea typeface="黑体" panose="02010609060101010101" pitchFamily="2" charset="-122"/>
                <a:sym typeface="黑体" panose="02010609060101010101" pitchFamily="2" charset="-122"/>
              </a:rPr>
              <a:t>中學文憑考試學生計劃簡介</a:t>
            </a:r>
            <a:endParaRPr lang="zh-CN" altLang="en-US" dirty="0">
              <a:latin typeface="Arial" panose="020B0604020202020204" pitchFamily="34" charset="0"/>
              <a:ea typeface="宋体" panose="02010600030101010101" pitchFamily="2" charset="-122"/>
            </a:endParaRPr>
          </a:p>
        </p:txBody>
      </p:sp>
      <p:sp>
        <p:nvSpPr>
          <p:cNvPr id="3075" name="TextBox 2"/>
          <p:cNvSpPr/>
          <p:nvPr/>
        </p:nvSpPr>
        <p:spPr>
          <a:xfrm>
            <a:off x="990600" y="3962400"/>
            <a:ext cx="7162800" cy="3290570"/>
          </a:xfrm>
          <a:prstGeom prst="rect">
            <a:avLst/>
          </a:prstGeom>
          <a:noFill/>
          <a:ln w="9525">
            <a:noFill/>
          </a:ln>
        </p:spPr>
        <p:txBody>
          <a:bodyPr anchor="t">
            <a:spAutoFit/>
          </a:bodyPr>
          <a:p>
            <a:pPr algn="ctr" eaLnBrk="0" hangingPunct="0">
              <a:lnSpc>
                <a:spcPct val="130000"/>
              </a:lnSpc>
              <a:buFont typeface="Arial" panose="020B0604020202020204" pitchFamily="34" charset="0"/>
            </a:pP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中國教育留學交流（香港）中心   </a:t>
            </a:r>
            <a:endPar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algn="ctr" eaLnBrk="0" hangingPunct="0">
              <a:lnSpc>
                <a:spcPct val="130000"/>
              </a:lnSpc>
              <a:buFont typeface="Arial" panose="020B0604020202020204" pitchFamily="34" charset="0"/>
            </a:pPr>
            <a:r>
              <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WWW.UMAINLAND.HK</a:t>
            </a:r>
            <a:endPar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algn="ctr" eaLnBrk="0" hangingPunct="0">
              <a:lnSpc>
                <a:spcPct val="130000"/>
              </a:lnSpc>
              <a:buFont typeface="Arial" panose="020B0604020202020204" pitchFamily="34" charset="0"/>
            </a:pPr>
            <a:r>
              <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WWW.HKCEEC.HK</a:t>
            </a:r>
            <a:endPar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algn="ctr" eaLnBrk="0" hangingPunct="0">
              <a:lnSpc>
                <a:spcPct val="130000"/>
              </a:lnSpc>
              <a:buFont typeface="Arial" panose="020B0604020202020204" pitchFamily="34" charset="0"/>
            </a:pPr>
            <a:r>
              <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2020</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年</a:t>
            </a:r>
            <a:r>
              <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11</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月</a:t>
            </a:r>
            <a:endPar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algn="ctr" eaLnBrk="0" hangingPunct="0">
              <a:lnSpc>
                <a:spcPct val="130000"/>
              </a:lnSpc>
              <a:buFont typeface="Arial" panose="020B0604020202020204" pitchFamily="34" charset="0"/>
            </a:pPr>
            <a:endParaRPr lang="en-US" altLang="zh-CN" sz="32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Box 3"/>
          <p:cNvSpPr/>
          <p:nvPr/>
        </p:nvSpPr>
        <p:spPr>
          <a:xfrm>
            <a:off x="914400" y="304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2290" name="TextBox 5"/>
          <p:cNvSpPr/>
          <p:nvPr/>
        </p:nvSpPr>
        <p:spPr>
          <a:xfrm>
            <a:off x="685800" y="1963738"/>
            <a:ext cx="8153400" cy="2268855"/>
          </a:xfrm>
          <a:prstGeom prst="rect">
            <a:avLst/>
          </a:prstGeom>
          <a:noFill/>
          <a:ln w="9525" cap="flat" cmpd="sng">
            <a:solidFill>
              <a:schemeClr val="accent1"/>
            </a:solidFill>
            <a:prstDash val="solid"/>
            <a:miter/>
            <a:headEnd type="none" w="med" len="med"/>
            <a:tailEnd type="none" w="med" len="med"/>
          </a:ln>
        </p:spPr>
        <p:txBody>
          <a:bodyPr anchor="t">
            <a:spAutoFit/>
          </a:bodyPr>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優惠的入學門檻</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buChar char="•"/>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藝體類招生高校</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760000"/>
                </a:solidFill>
                <a:latin typeface="黑体" panose="02010609060101010101" pitchFamily="2" charset="-122"/>
                <a:ea typeface="黑体" panose="02010609060101010101" pitchFamily="2" charset="-122"/>
                <a:sym typeface="黑体" panose="02010609060101010101" pitchFamily="2" charset="-122"/>
              </a:rPr>
              <a:t>⑴</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按“</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2211</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”收生：請留意術科是否需要面試</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zh-CN" altLang="en-US" sz="2600" b="1" dirty="0">
                <a:solidFill>
                  <a:srgbClr val="660033"/>
                </a:solidFill>
                <a:latin typeface="黑体" panose="02010609060101010101" pitchFamily="2" charset="-122"/>
                <a:ea typeface="黑体" panose="02010609060101010101" pitchFamily="2" charset="-122"/>
                <a:sym typeface="黑体" panose="02010609060101010101" pitchFamily="2" charset="-122"/>
              </a:rPr>
              <a:t>   如需要，請自行聯繫院校確定術科考試的細節</a:t>
            </a:r>
            <a:endParaRPr lang="en-US" altLang="zh-CN" sz="26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12291" name="TextBox 4"/>
          <p:cNvSpPr/>
          <p:nvPr/>
        </p:nvSpPr>
        <p:spPr>
          <a:xfrm>
            <a:off x="762000" y="8382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3"/>
          <p:cNvSpPr/>
          <p:nvPr/>
        </p:nvSpPr>
        <p:spPr>
          <a:xfrm>
            <a:off x="914400" y="4572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3314" name="TextBox 5"/>
          <p:cNvSpPr/>
          <p:nvPr/>
        </p:nvSpPr>
        <p:spPr>
          <a:xfrm>
            <a:off x="382588" y="2209800"/>
            <a:ext cx="8305800" cy="2562225"/>
          </a:xfrm>
          <a:prstGeom prst="rect">
            <a:avLst/>
          </a:prstGeom>
          <a:noFill/>
          <a:ln w="9525" cap="flat" cmpd="sng">
            <a:solidFill>
              <a:schemeClr val="accent1"/>
            </a:solidFill>
            <a:prstDash val="solid"/>
            <a:miter/>
            <a:headEnd type="none" w="med" len="med"/>
            <a:tailEnd type="none" w="med" len="med"/>
          </a:ln>
        </p:spPr>
        <p:txBody>
          <a:bodyPr anchor="t">
            <a:spAutoFit/>
          </a:bodyPr>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優惠的入學門檻</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buChar char="•"/>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校長推薦計劃</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四個核心科目總分</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分， 單科不低於</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分</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每校</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8</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個名額， 不佔用</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JUPAS</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推薦計劃名額</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13315" name="TextBox 4"/>
          <p:cNvSpPr/>
          <p:nvPr/>
        </p:nvSpPr>
        <p:spPr>
          <a:xfrm>
            <a:off x="838200" y="11430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TextBox 3"/>
          <p:cNvSpPr/>
          <p:nvPr/>
        </p:nvSpPr>
        <p:spPr>
          <a:xfrm>
            <a:off x="914400" y="4572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pic>
        <p:nvPicPr>
          <p:cNvPr id="14338" name="Picture 5" descr="DSC01498 (426x640)"/>
          <p:cNvPicPr>
            <a:picLocks noChangeAspect="1"/>
          </p:cNvPicPr>
          <p:nvPr/>
        </p:nvPicPr>
        <p:blipFill>
          <a:blip r:embed="rId1"/>
          <a:stretch>
            <a:fillRect/>
          </a:stretch>
        </p:blipFill>
        <p:spPr>
          <a:xfrm>
            <a:off x="971550" y="2362200"/>
            <a:ext cx="3308350" cy="3581400"/>
          </a:xfrm>
          <a:prstGeom prst="rect">
            <a:avLst/>
          </a:prstGeom>
          <a:noFill/>
          <a:ln w="9525">
            <a:noFill/>
          </a:ln>
        </p:spPr>
      </p:pic>
      <p:pic>
        <p:nvPicPr>
          <p:cNvPr id="14339" name="Picture 5" descr="DSC01480 (426x640)"/>
          <p:cNvPicPr>
            <a:picLocks noChangeAspect="1"/>
          </p:cNvPicPr>
          <p:nvPr/>
        </p:nvPicPr>
        <p:blipFill>
          <a:blip r:embed="rId2"/>
          <a:stretch>
            <a:fillRect/>
          </a:stretch>
        </p:blipFill>
        <p:spPr>
          <a:xfrm>
            <a:off x="5334000" y="2286000"/>
            <a:ext cx="3079750" cy="3657600"/>
          </a:xfrm>
          <a:prstGeom prst="rect">
            <a:avLst/>
          </a:prstGeom>
          <a:noFill/>
          <a:ln w="9525">
            <a:noFill/>
          </a:ln>
        </p:spPr>
      </p:pic>
      <p:sp>
        <p:nvSpPr>
          <p:cNvPr id="14340" name="TextBox 7"/>
          <p:cNvSpPr/>
          <p:nvPr/>
        </p:nvSpPr>
        <p:spPr>
          <a:xfrm>
            <a:off x="914400" y="6096000"/>
            <a:ext cx="7772400" cy="523875"/>
          </a:xfrm>
          <a:prstGeom prst="rect">
            <a:avLst/>
          </a:prstGeom>
          <a:noFill/>
          <a:ln w="9525">
            <a:noFill/>
          </a:ln>
        </p:spPr>
        <p:txBody>
          <a:bodyPr anchor="t">
            <a:spAutoFit/>
          </a:bodyPr>
          <a:p>
            <a:pPr eaLnBrk="0" hangingPunct="0">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東華大學學生設計作品     東華大學科技成果</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14341" name="TextBox 4"/>
          <p:cNvSpPr/>
          <p:nvPr/>
        </p:nvSpPr>
        <p:spPr>
          <a:xfrm>
            <a:off x="762000" y="11430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3"/>
          <p:cNvSpPr/>
          <p:nvPr/>
        </p:nvSpPr>
        <p:spPr>
          <a:xfrm>
            <a:off x="914400" y="4572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5362" name="TextBox 4"/>
          <p:cNvSpPr/>
          <p:nvPr/>
        </p:nvSpPr>
        <p:spPr>
          <a:xfrm>
            <a:off x="914400" y="12954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㈡ 推出一批適合港生選擇的專業</a:t>
            </a:r>
            <a:endParaRPr lang="zh-CN" altLang="en-US" dirty="0">
              <a:latin typeface="Arial" panose="020B0604020202020204" pitchFamily="34" charset="0"/>
              <a:ea typeface="宋体" panose="02010600030101010101" pitchFamily="2" charset="-122"/>
            </a:endParaRPr>
          </a:p>
        </p:txBody>
      </p:sp>
      <p:sp>
        <p:nvSpPr>
          <p:cNvPr id="15363" name="TextBox 5"/>
          <p:cNvSpPr/>
          <p:nvPr/>
        </p:nvSpPr>
        <p:spPr>
          <a:xfrm>
            <a:off x="609600" y="1981200"/>
            <a:ext cx="8077200" cy="1844675"/>
          </a:xfrm>
          <a:prstGeom prst="rect">
            <a:avLst/>
          </a:prstGeom>
          <a:noFill/>
          <a:ln w="9525">
            <a:noFill/>
          </a:ln>
        </p:spPr>
        <p:txBody>
          <a:bodyPr anchor="t">
            <a:spAutoFit/>
          </a:bodyPr>
          <a:p>
            <a:pPr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提供外語教學專業（不包括外語專業）</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2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英語漢語雙語教學</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20000"/>
              </a:lnSpc>
              <a:buFont typeface="Arial" panose="020B0604020202020204" pitchFamily="34" charset="0"/>
              <a:buChar char="•"/>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純英語教學及其他語言教學</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386" name="副标题 2"/>
          <p:cNvSpPr>
            <a:spLocks noGrp="1"/>
          </p:cNvSpPr>
          <p:nvPr>
            <p:ph type="subTitle" idx="4294967295"/>
          </p:nvPr>
        </p:nvSpPr>
        <p:spPr>
          <a:xfrm>
            <a:off x="1371600" y="3886200"/>
            <a:ext cx="6400800" cy="1752600"/>
          </a:xfrm>
          <a:prstGeom prst="rect">
            <a:avLst/>
          </a:prstGeom>
          <a:noFill/>
          <a:ln w="9525">
            <a:noFill/>
          </a:ln>
        </p:spPr>
        <p:txBody>
          <a:bodyPr anchor="t"/>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0" lvl="0" indent="0" algn="ctr">
              <a:buClrTx/>
              <a:buSzTx/>
              <a:buFontTx/>
              <a:buNone/>
            </a:pPr>
            <a:endParaRPr lang="zh-CN" altLang="en-US" dirty="0">
              <a:ea typeface="宋体" panose="02010600030101010101" pitchFamily="2" charset="-122"/>
            </a:endParaRPr>
          </a:p>
        </p:txBody>
      </p:sp>
      <p:pic>
        <p:nvPicPr>
          <p:cNvPr id="16387" name="Picture 5" descr="DSC00883 (640x426)"/>
          <p:cNvPicPr>
            <a:picLocks noChangeAspect="1"/>
          </p:cNvPicPr>
          <p:nvPr/>
        </p:nvPicPr>
        <p:blipFill>
          <a:blip r:embed="rId2"/>
          <a:stretch>
            <a:fillRect/>
          </a:stretch>
        </p:blipFill>
        <p:spPr>
          <a:xfrm rot="-987387">
            <a:off x="296863" y="1046163"/>
            <a:ext cx="4078287" cy="3154362"/>
          </a:xfrm>
          <a:prstGeom prst="rect">
            <a:avLst/>
          </a:prstGeom>
          <a:noFill/>
          <a:ln w="9525">
            <a:noFill/>
          </a:ln>
        </p:spPr>
      </p:pic>
      <p:sp>
        <p:nvSpPr>
          <p:cNvPr id="16388" name="TextBox 3"/>
          <p:cNvSpPr/>
          <p:nvPr/>
        </p:nvSpPr>
        <p:spPr>
          <a:xfrm>
            <a:off x="914400" y="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pic>
        <p:nvPicPr>
          <p:cNvPr id="16389" name="Picture 4"/>
          <p:cNvPicPr>
            <a:picLocks noChangeAspect="1"/>
          </p:cNvPicPr>
          <p:nvPr/>
        </p:nvPicPr>
        <p:blipFill>
          <a:blip r:embed="rId3"/>
          <a:stretch>
            <a:fillRect/>
          </a:stretch>
        </p:blipFill>
        <p:spPr>
          <a:xfrm>
            <a:off x="2286000" y="3348038"/>
            <a:ext cx="4495800" cy="3509962"/>
          </a:xfrm>
          <a:prstGeom prst="rect">
            <a:avLst/>
          </a:prstGeom>
          <a:noFill/>
          <a:ln w="9525">
            <a:noFill/>
          </a:ln>
        </p:spPr>
      </p:pic>
      <p:pic>
        <p:nvPicPr>
          <p:cNvPr id="16390" name="Picture 2"/>
          <p:cNvPicPr>
            <a:picLocks noChangeAspect="1"/>
          </p:cNvPicPr>
          <p:nvPr/>
        </p:nvPicPr>
        <p:blipFill>
          <a:blip r:embed="rId4"/>
          <a:stretch>
            <a:fillRect/>
          </a:stretch>
        </p:blipFill>
        <p:spPr>
          <a:xfrm rot="1214235">
            <a:off x="4643438" y="1157288"/>
            <a:ext cx="4168775" cy="30845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TextBox 3"/>
          <p:cNvSpPr/>
          <p:nvPr/>
        </p:nvSpPr>
        <p:spPr>
          <a:xfrm>
            <a:off x="914400" y="685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8434" name="TextBox 4"/>
          <p:cNvSpPr/>
          <p:nvPr/>
        </p:nvSpPr>
        <p:spPr>
          <a:xfrm>
            <a:off x="914400" y="14478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㈢ 學歷與專業資質互認的學科</a:t>
            </a:r>
            <a:endParaRPr lang="zh-CN" altLang="en-US" dirty="0">
              <a:latin typeface="Arial" panose="020B0604020202020204" pitchFamily="34" charset="0"/>
              <a:ea typeface="宋体" panose="02010600030101010101" pitchFamily="2" charset="-122"/>
            </a:endParaRPr>
          </a:p>
        </p:txBody>
      </p:sp>
      <p:sp>
        <p:nvSpPr>
          <p:cNvPr id="18435" name="TextBox 5"/>
          <p:cNvSpPr/>
          <p:nvPr/>
        </p:nvSpPr>
        <p:spPr>
          <a:xfrm>
            <a:off x="762000" y="2286000"/>
            <a:ext cx="7620000" cy="3892550"/>
          </a:xfrm>
          <a:prstGeom prst="rect">
            <a:avLst/>
          </a:prstGeom>
          <a:noFill/>
          <a:ln w="9525">
            <a:noFill/>
          </a:ln>
        </p:spPr>
        <p:txBody>
          <a:bodyPr anchor="t">
            <a:spAutoFit/>
          </a:bodyPr>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互認學歷，報考香港公務員無障礙</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2004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年國家教育部與香港教育局簽訂了兩地互認學歷備忘錄，互認了本科以上全日制大學的學歷。因此，在內地大學畢業的學生，可以報考香港公務員等專業考試。</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Box 3"/>
          <p:cNvSpPr/>
          <p:nvPr/>
        </p:nvSpPr>
        <p:spPr>
          <a:xfrm>
            <a:off x="914400" y="685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7410" name="TextBox 4"/>
          <p:cNvSpPr/>
          <p:nvPr/>
        </p:nvSpPr>
        <p:spPr>
          <a:xfrm>
            <a:off x="914400" y="14732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㈡ 推出一批適合港生選擇的專業</a:t>
            </a:r>
            <a:endParaRPr lang="zh-CN" altLang="en-US" dirty="0">
              <a:latin typeface="Arial" panose="020B0604020202020204" pitchFamily="34" charset="0"/>
              <a:ea typeface="宋体" panose="02010600030101010101" pitchFamily="2" charset="-122"/>
            </a:endParaRPr>
          </a:p>
        </p:txBody>
      </p:sp>
      <p:sp>
        <p:nvSpPr>
          <p:cNvPr id="17411" name="TextBox 5"/>
          <p:cNvSpPr/>
          <p:nvPr/>
        </p:nvSpPr>
        <p:spPr>
          <a:xfrm>
            <a:off x="990600" y="2286000"/>
            <a:ext cx="7315200" cy="4040188"/>
          </a:xfrm>
          <a:prstGeom prst="rect">
            <a:avLst/>
          </a:prstGeom>
          <a:noFill/>
          <a:ln w="9525">
            <a:noFill/>
          </a:ln>
        </p:spPr>
        <p:txBody>
          <a:bodyPr anchor="t">
            <a:spAutoFit/>
          </a:bodyPr>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中醫藥大學，共有</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12</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北京中醫藥大學、天津中醫藥大學、上海中醫藥大學、南京中醫藥大學、浙江中醫藥大學、福建中醫藥大學、江西中醫藥大學、遼寧中醫藥大學、廣州中醫藥大學、成都中醫藥大學、廣西中醫藥大學、山東中醫藥大學</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（廈門大學、暨南大學和南方醫科大學也有相關學科招生）</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Box 3"/>
          <p:cNvSpPr/>
          <p:nvPr/>
        </p:nvSpPr>
        <p:spPr>
          <a:xfrm>
            <a:off x="914400" y="685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9458" name="TextBox 4"/>
          <p:cNvSpPr/>
          <p:nvPr/>
        </p:nvSpPr>
        <p:spPr>
          <a:xfrm>
            <a:off x="914400" y="14478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㈢ 學歷與專業資質互認的學科</a:t>
            </a:r>
            <a:endParaRPr lang="zh-CN" altLang="en-US" dirty="0">
              <a:latin typeface="Arial" panose="020B0604020202020204" pitchFamily="34" charset="0"/>
              <a:ea typeface="宋体" panose="02010600030101010101" pitchFamily="2" charset="-122"/>
            </a:endParaRPr>
          </a:p>
        </p:txBody>
      </p:sp>
      <p:sp>
        <p:nvSpPr>
          <p:cNvPr id="19459" name="TextBox 5"/>
          <p:cNvSpPr/>
          <p:nvPr/>
        </p:nvSpPr>
        <p:spPr>
          <a:xfrm>
            <a:off x="990600" y="2286000"/>
            <a:ext cx="7620000" cy="4729480"/>
          </a:xfrm>
          <a:prstGeom prst="rect">
            <a:avLst/>
          </a:prstGeom>
          <a:noFill/>
          <a:ln w="9525">
            <a:noFill/>
          </a:ln>
        </p:spPr>
        <p:txBody>
          <a:bodyPr anchor="t">
            <a:spAutoFit/>
          </a:bodyPr>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獲香港會計師公會評審認证會計師本科課</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程，文憑試招生院校內共有</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11</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所（可豁免部分单元考试）：</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復旦大學、南開大學、天津大學、上海交通大學、廈門大學、中山大學、對外經濟貿易大學、浙江大學、中央財經大學、寧波大學、暨南大學、廣東外語外貿大學</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Box 3"/>
          <p:cNvSpPr/>
          <p:nvPr/>
        </p:nvSpPr>
        <p:spPr>
          <a:xfrm>
            <a:off x="914400" y="685800"/>
            <a:ext cx="6207125" cy="646113"/>
          </a:xfrm>
          <a:prstGeom prst="rect">
            <a:avLst/>
          </a:prstGeom>
          <a:noFill/>
          <a:ln w="9525">
            <a:noFill/>
          </a:ln>
        </p:spPr>
        <p:txBody>
          <a:bodyPr wrap="none" anchor="t">
            <a:spAutoFit/>
          </a:bodyPr>
          <a:p>
            <a:pPr eaLnBrk="0" hangingPunct="0"/>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22530" name="TextBox 4"/>
          <p:cNvSpPr/>
          <p:nvPr/>
        </p:nvSpPr>
        <p:spPr>
          <a:xfrm>
            <a:off x="914400" y="1447800"/>
            <a:ext cx="7467600" cy="584200"/>
          </a:xfrm>
          <a:prstGeom prst="rect">
            <a:avLst/>
          </a:prstGeom>
          <a:noFill/>
          <a:ln w="9525">
            <a:noFill/>
          </a:ln>
        </p:spPr>
        <p:txBody>
          <a:bodyPr anchor="t">
            <a:spAutoFit/>
          </a:bodyPr>
          <a:p>
            <a:pPr eaLnBrk="0" hangingPunct="0"/>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㈢ 學歷與專業資質互認的學科</a:t>
            </a:r>
            <a:endParaRPr lang="zh-CN" altLang="en-US" dirty="0">
              <a:latin typeface="Arial" panose="020B0604020202020204" pitchFamily="34" charset="0"/>
              <a:ea typeface="宋体" panose="02010600030101010101" pitchFamily="2" charset="-122"/>
            </a:endParaRPr>
          </a:p>
        </p:txBody>
      </p:sp>
      <p:sp>
        <p:nvSpPr>
          <p:cNvPr id="22531" name="TextBox 5"/>
          <p:cNvSpPr/>
          <p:nvPr/>
        </p:nvSpPr>
        <p:spPr>
          <a:xfrm>
            <a:off x="876300" y="2363788"/>
            <a:ext cx="7391400" cy="4408487"/>
          </a:xfrm>
          <a:prstGeom prst="rect">
            <a:avLst/>
          </a:prstGeom>
          <a:noFill/>
          <a:ln w="9525">
            <a:noFill/>
          </a:ln>
        </p:spPr>
        <p:txBody>
          <a:bodyPr anchor="t">
            <a:spAutoFit/>
          </a:bodyPr>
          <a:p>
            <a:pPr eaLnBrk="0" hangingPunct="0">
              <a:lnSpc>
                <a:spcPct val="150000"/>
              </a:lnSpc>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師範專業的受認方式</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內地師範大學畢業的學生，經香港學</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術及職業資歷評審局審核，可給予相</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當於香港教育學院的教師資質的評審</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2019</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開放港澳臺居民在内地申請教師</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資格</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3"/>
          <p:cNvSpPr/>
          <p:nvPr/>
        </p:nvSpPr>
        <p:spPr>
          <a:xfrm>
            <a:off x="914400" y="685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23554" name="TextBox 4"/>
          <p:cNvSpPr/>
          <p:nvPr/>
        </p:nvSpPr>
        <p:spPr>
          <a:xfrm>
            <a:off x="914400" y="14478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㈢ 學歷與專業資質互認的學科</a:t>
            </a:r>
            <a:endParaRPr lang="zh-CN" altLang="en-US" dirty="0">
              <a:latin typeface="Arial" panose="020B0604020202020204" pitchFamily="34" charset="0"/>
              <a:ea typeface="宋体" panose="02010600030101010101" pitchFamily="2" charset="-122"/>
            </a:endParaRPr>
          </a:p>
        </p:txBody>
      </p:sp>
      <p:sp>
        <p:nvSpPr>
          <p:cNvPr id="23555" name="TextBox 5"/>
          <p:cNvSpPr/>
          <p:nvPr/>
        </p:nvSpPr>
        <p:spPr>
          <a:xfrm>
            <a:off x="990600" y="2133600"/>
            <a:ext cx="7391400" cy="1077913"/>
          </a:xfrm>
          <a:prstGeom prst="rect">
            <a:avLst/>
          </a:prstGeom>
          <a:noFill/>
          <a:ln w="9525">
            <a:noFill/>
          </a:ln>
        </p:spPr>
        <p:txBody>
          <a:bodyPr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中醫專業可在香港考試取得執業資格</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網址：</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www.cmchk.org.hk</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3556" name="TextBox 5"/>
          <p:cNvSpPr/>
          <p:nvPr/>
        </p:nvSpPr>
        <p:spPr>
          <a:xfrm>
            <a:off x="990600" y="3265488"/>
            <a:ext cx="7620000" cy="1077912"/>
          </a:xfrm>
          <a:prstGeom prst="rect">
            <a:avLst/>
          </a:prstGeom>
          <a:noFill/>
          <a:ln w="9525">
            <a:noFill/>
          </a:ln>
        </p:spPr>
        <p:txBody>
          <a:bodyPr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5.</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西醫、牙醫、護士、藥劑師、工程師等</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需通過執業資格考試</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3557" name="TextBox 5"/>
          <p:cNvSpPr/>
          <p:nvPr/>
        </p:nvSpPr>
        <p:spPr>
          <a:xfrm>
            <a:off x="990600" y="5181600"/>
            <a:ext cx="7391400" cy="1077913"/>
          </a:xfrm>
          <a:prstGeom prst="rect">
            <a:avLst/>
          </a:prstGeom>
          <a:noFill/>
          <a:ln w="9525">
            <a:noFill/>
          </a:ln>
        </p:spPr>
        <p:txBody>
          <a:bodyPr anchor="t">
            <a:spAutoFit/>
          </a:bodyPr>
          <a:p>
            <a:pPr eaLnBrk="0" hangingPunct="0">
              <a:buFont typeface="Arial" panose="020B0604020202020204" pitchFamily="34" charset="0"/>
            </a:pP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7.</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內地就業市場廣闊，各種就業無障礙</a:t>
            </a:r>
            <a:endParaRPr lang="zh-CN" altLang="en-US" dirty="0">
              <a:latin typeface="Arial" panose="020B0604020202020204" pitchFamily="34" charset="0"/>
              <a:ea typeface="宋体" panose="02010600030101010101" pitchFamily="2" charset="-122"/>
            </a:endParaRPr>
          </a:p>
        </p:txBody>
      </p:sp>
      <p:sp>
        <p:nvSpPr>
          <p:cNvPr id="23558" name="矩形 7"/>
          <p:cNvSpPr/>
          <p:nvPr/>
        </p:nvSpPr>
        <p:spPr>
          <a:xfrm>
            <a:off x="990600" y="4495800"/>
            <a:ext cx="7315200" cy="1077913"/>
          </a:xfrm>
          <a:prstGeom prst="rect">
            <a:avLst/>
          </a:prstGeom>
          <a:noFill/>
          <a:ln w="9525">
            <a:noFill/>
          </a:ln>
        </p:spPr>
        <p:txBody>
          <a:bodyPr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6.</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法律專業可參加香港的法律專業證書</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考試（</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PCLL)</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Box 3"/>
          <p:cNvSpPr/>
          <p:nvPr/>
        </p:nvSpPr>
        <p:spPr>
          <a:xfrm>
            <a:off x="914400" y="5334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4098" name="TextBox 4"/>
          <p:cNvSpPr/>
          <p:nvPr/>
        </p:nvSpPr>
        <p:spPr>
          <a:xfrm>
            <a:off x="762000" y="12192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pic>
        <p:nvPicPr>
          <p:cNvPr id="4099" name="Picture 2"/>
          <p:cNvPicPr>
            <a:picLocks noChangeAspect="1"/>
          </p:cNvPicPr>
          <p:nvPr/>
        </p:nvPicPr>
        <p:blipFill>
          <a:blip r:embed="rId1"/>
          <a:stretch>
            <a:fillRect/>
          </a:stretch>
        </p:blipFill>
        <p:spPr>
          <a:xfrm>
            <a:off x="990600" y="2362200"/>
            <a:ext cx="7315200" cy="44958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Box 3"/>
          <p:cNvSpPr/>
          <p:nvPr/>
        </p:nvSpPr>
        <p:spPr>
          <a:xfrm>
            <a:off x="914400" y="685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24578" name="TextBox 4"/>
          <p:cNvSpPr/>
          <p:nvPr/>
        </p:nvSpPr>
        <p:spPr>
          <a:xfrm>
            <a:off x="914400" y="15494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㈣ 學費低、負擔輕、享受醫保待遇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4579" name="TextBox 5"/>
          <p:cNvSpPr/>
          <p:nvPr/>
        </p:nvSpPr>
        <p:spPr>
          <a:xfrm>
            <a:off x="990600" y="2514600"/>
            <a:ext cx="7391400" cy="584200"/>
          </a:xfrm>
          <a:prstGeom prst="rect">
            <a:avLst/>
          </a:prstGeom>
          <a:noFill/>
          <a:ln w="9525">
            <a:noFill/>
          </a:ln>
        </p:spPr>
        <p:txBody>
          <a:bodyPr anchor="t">
            <a:spAutoFit/>
          </a:bodyPr>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4580" name="TextBox 7"/>
          <p:cNvSpPr/>
          <p:nvPr/>
        </p:nvSpPr>
        <p:spPr>
          <a:xfrm>
            <a:off x="990600" y="2133600"/>
            <a:ext cx="6705600" cy="3784600"/>
          </a:xfrm>
          <a:prstGeom prst="rect">
            <a:avLst/>
          </a:prstGeom>
          <a:noFill/>
          <a:ln w="9525">
            <a:noFill/>
          </a:ln>
        </p:spPr>
        <p:txBody>
          <a:bodyPr anchor="t">
            <a:spAutoFit/>
          </a:bodyPr>
          <a:p>
            <a:pPr eaLnBrk="0" hangingPunct="0">
              <a:lnSpc>
                <a:spcPct val="15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與內地生同等情況，同等收費標準</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學費：</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4500-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80</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00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元人民幣</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學年</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住宿費：</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1500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元人民幣</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年</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醫保：與內地生享受同樣醫療保險</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注：各地各校費用不一</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3"/>
          <p:cNvSpPr/>
          <p:nvPr/>
        </p:nvSpPr>
        <p:spPr>
          <a:xfrm>
            <a:off x="320675" y="2108200"/>
            <a:ext cx="8594725" cy="4494213"/>
          </a:xfrm>
          <a:prstGeom prst="rect">
            <a:avLst/>
          </a:prstGeom>
          <a:noFill/>
          <a:ln w="9525">
            <a:noFill/>
          </a:ln>
        </p:spPr>
        <p:txBody>
          <a:bodyPr lIns="6275" tIns="6274" rIns="6275" bIns="0" anchor="ctr"/>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香港教育局網站將會上載內地</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127</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所免試招收香港學生計畫指南的全部資料。</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網址是：</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http://www.edb.gov.hk/admissionscheme21</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也可查詢我中心網站：</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www.umainland.hk</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12</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月</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5-11</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日 网上教育展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www.studymainland.hk</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5602" name="TextBox 3"/>
          <p:cNvSpPr/>
          <p:nvPr/>
        </p:nvSpPr>
        <p:spPr>
          <a:xfrm>
            <a:off x="1143000" y="2413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25603" name="TextBox 4"/>
          <p:cNvSpPr/>
          <p:nvPr/>
        </p:nvSpPr>
        <p:spPr>
          <a:xfrm>
            <a:off x="1143000" y="1614170"/>
            <a:ext cx="2971800" cy="579438"/>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㈤ 咨询网址</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Box 3"/>
          <p:cNvSpPr/>
          <p:nvPr/>
        </p:nvSpPr>
        <p:spPr>
          <a:xfrm>
            <a:off x="914400" y="685800"/>
            <a:ext cx="7596188"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同學心聲：為什麼要赴內地升讀大學</a:t>
            </a:r>
            <a:endParaRPr lang="zh-CN" altLang="en-US" dirty="0">
              <a:latin typeface="Arial" panose="020B0604020202020204" pitchFamily="34" charset="0"/>
              <a:ea typeface="宋体" panose="02010600030101010101" pitchFamily="2" charset="-122"/>
            </a:endParaRPr>
          </a:p>
        </p:txBody>
      </p:sp>
      <p:sp>
        <p:nvSpPr>
          <p:cNvPr id="26626" name="TextBox 5"/>
          <p:cNvSpPr/>
          <p:nvPr/>
        </p:nvSpPr>
        <p:spPr>
          <a:xfrm>
            <a:off x="990600" y="2514600"/>
            <a:ext cx="7391400" cy="584200"/>
          </a:xfrm>
          <a:prstGeom prst="rect">
            <a:avLst/>
          </a:prstGeom>
          <a:noFill/>
          <a:ln w="9525">
            <a:noFill/>
          </a:ln>
        </p:spPr>
        <p:txBody>
          <a:bodyPr anchor="t">
            <a:spAutoFit/>
          </a:bodyPr>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pic>
        <p:nvPicPr>
          <p:cNvPr id="26627" name="圖片 2"/>
          <p:cNvPicPr>
            <a:picLocks noChangeAspect="1"/>
          </p:cNvPicPr>
          <p:nvPr/>
        </p:nvPicPr>
        <p:blipFill>
          <a:blip r:embed="rId1"/>
          <a:stretch>
            <a:fillRect/>
          </a:stretch>
        </p:blipFill>
        <p:spPr>
          <a:xfrm>
            <a:off x="0" y="1447800"/>
            <a:ext cx="9144000" cy="51435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Box 9"/>
          <p:cNvSpPr/>
          <p:nvPr/>
        </p:nvSpPr>
        <p:spPr>
          <a:xfrm>
            <a:off x="1066800" y="381000"/>
            <a:ext cx="6858000" cy="646113"/>
          </a:xfrm>
          <a:prstGeom prst="rect">
            <a:avLst/>
          </a:prstGeom>
          <a:noFill/>
          <a:ln w="9525">
            <a:noFill/>
          </a:ln>
        </p:spPr>
        <p:txBody>
          <a:bodyPr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二、內地升學有哪些資助計劃</a:t>
            </a:r>
            <a:endPar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endParaRPr>
          </a:p>
        </p:txBody>
      </p:sp>
      <p:sp>
        <p:nvSpPr>
          <p:cNvPr id="27650" name="TextBox 4"/>
          <p:cNvSpPr/>
          <p:nvPr/>
        </p:nvSpPr>
        <p:spPr>
          <a:xfrm>
            <a:off x="914400" y="1143000"/>
            <a:ext cx="74676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 </a:t>
            </a: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2014</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年政府推出內地升學資助計畫</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7651" name="矩形 3"/>
          <p:cNvSpPr/>
          <p:nvPr/>
        </p:nvSpPr>
        <p:spPr>
          <a:xfrm>
            <a:off x="381000" y="1828800"/>
            <a:ext cx="8366125" cy="584200"/>
          </a:xfrm>
          <a:prstGeom prst="rect">
            <a:avLst/>
          </a:prstGeom>
          <a:noFill/>
          <a:ln w="9525">
            <a:noFill/>
          </a:ln>
        </p:spPr>
        <p:txBody>
          <a:bodyPr anchor="t">
            <a:spAutoFit/>
          </a:bodyPr>
          <a:p>
            <a:pPr algn="just" eaLnBrk="0" hangingPunct="0">
              <a:buFont typeface="Arial" panose="020B0604020202020204" pitchFamily="34" charset="0"/>
            </a:pPr>
            <a:endParaRPr lang="zh-CN" altLang="en-US" sz="3200" b="1" dirty="0">
              <a:solidFill>
                <a:srgbClr val="760000"/>
              </a:solidFill>
              <a:latin typeface="黑体" panose="02010609060101010101" pitchFamily="2" charset="-122"/>
              <a:ea typeface="黑体" panose="02010609060101010101" pitchFamily="2" charset="-122"/>
              <a:sym typeface="宋体" panose="02010600030101010101" pitchFamily="2" charset="-122"/>
            </a:endParaRPr>
          </a:p>
        </p:txBody>
      </p:sp>
      <p:sp>
        <p:nvSpPr>
          <p:cNvPr id="27652" name="Rectangle 1"/>
          <p:cNvSpPr/>
          <p:nvPr/>
        </p:nvSpPr>
        <p:spPr>
          <a:xfrm>
            <a:off x="5334000" y="1997075"/>
            <a:ext cx="3124200" cy="3970338"/>
          </a:xfrm>
          <a:prstGeom prst="rect">
            <a:avLst/>
          </a:prstGeom>
          <a:noFill/>
          <a:ln w="9525">
            <a:noFill/>
          </a:ln>
        </p:spPr>
        <p:txBody>
          <a:bodyPr anchor="ctr">
            <a:spAutoFit/>
          </a:bodyPr>
          <a:p>
            <a:pPr algn="just" eaLnBrk="0" hangingPunct="0">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rPr>
              <a:t>2014</a:t>
            </a:r>
            <a:r>
              <a:rPr lang="zh-CN" altLang="en-US" sz="2800" b="1" dirty="0">
                <a:solidFill>
                  <a:srgbClr val="660033"/>
                </a:solidFill>
                <a:latin typeface="黑体" panose="02010609060101010101" pitchFamily="2" charset="-122"/>
                <a:ea typeface="黑体" panose="02010609060101010101" pitchFamily="2" charset="-122"/>
              </a:rPr>
              <a:t>年</a:t>
            </a:r>
            <a:r>
              <a:rPr lang="en-US" altLang="zh-CN" sz="2800" b="1" dirty="0">
                <a:solidFill>
                  <a:srgbClr val="660033"/>
                </a:solidFill>
                <a:latin typeface="黑体" panose="02010609060101010101" pitchFamily="2" charset="-122"/>
                <a:ea typeface="黑体" panose="02010609060101010101" pitchFamily="2" charset="-122"/>
              </a:rPr>
              <a:t>1</a:t>
            </a:r>
            <a:r>
              <a:rPr lang="zh-CN" altLang="en-US" sz="2800" b="1" dirty="0">
                <a:solidFill>
                  <a:srgbClr val="660033"/>
                </a:solidFill>
                <a:latin typeface="黑体" panose="02010609060101010101" pitchFamily="2" charset="-122"/>
                <a:ea typeface="黑体" panose="02010609060101010101" pitchFamily="2" charset="-122"/>
              </a:rPr>
              <a:t>月</a:t>
            </a:r>
            <a:r>
              <a:rPr lang="en-US" altLang="zh-CN" sz="2800" b="1" dirty="0">
                <a:solidFill>
                  <a:srgbClr val="660033"/>
                </a:solidFill>
                <a:latin typeface="黑体" panose="02010609060101010101" pitchFamily="2" charset="-122"/>
                <a:ea typeface="黑体" panose="02010609060101010101" pitchFamily="2" charset="-122"/>
              </a:rPr>
              <a:t>15</a:t>
            </a:r>
            <a:r>
              <a:rPr lang="zh-CN" altLang="en-US" sz="2800" b="1" dirty="0">
                <a:solidFill>
                  <a:srgbClr val="660033"/>
                </a:solidFill>
                <a:latin typeface="黑体" panose="02010609060101010101" pitchFamily="2" charset="-122"/>
                <a:ea typeface="黑体" panose="02010609060101010101" pitchFamily="2" charset="-122"/>
              </a:rPr>
              <a:t>日，香港特别行政区行政长官梁振英在香港立法会发表</a:t>
            </a:r>
            <a:r>
              <a:rPr lang="en-US" altLang="zh-CN" sz="2800" b="1" dirty="0">
                <a:solidFill>
                  <a:srgbClr val="660033"/>
                </a:solidFill>
                <a:latin typeface="黑体" panose="02010609060101010101" pitchFamily="2" charset="-122"/>
                <a:ea typeface="黑体" panose="02010609060101010101" pitchFamily="2" charset="-122"/>
              </a:rPr>
              <a:t>2014</a:t>
            </a:r>
            <a:r>
              <a:rPr lang="zh-CN" altLang="en-US" sz="2800" b="1" dirty="0">
                <a:solidFill>
                  <a:srgbClr val="660033"/>
                </a:solidFill>
                <a:latin typeface="黑体" panose="02010609060101010101" pitchFamily="2" charset="-122"/>
                <a:ea typeface="黑体" panose="02010609060101010101" pitchFamily="2" charset="-122"/>
              </a:rPr>
              <a:t>年施政报告，在增加资助高等教育项下，提出“推行內地大學升學資助計劃” 。</a:t>
            </a:r>
            <a:endParaRPr lang="zh-CN" altLang="en-US" sz="2800" b="1" dirty="0">
              <a:solidFill>
                <a:srgbClr val="660033"/>
              </a:solidFill>
              <a:latin typeface="黑体" panose="02010609060101010101" pitchFamily="2" charset="-122"/>
              <a:ea typeface="黑体" panose="02010609060101010101" pitchFamily="2" charset="-122"/>
              <a:sym typeface="宋体" panose="02010600030101010101" pitchFamily="2" charset="-122"/>
            </a:endParaRPr>
          </a:p>
        </p:txBody>
      </p:sp>
      <p:pic>
        <p:nvPicPr>
          <p:cNvPr id="27653" name="Picture 2"/>
          <p:cNvPicPr>
            <a:picLocks noChangeAspect="1"/>
          </p:cNvPicPr>
          <p:nvPr/>
        </p:nvPicPr>
        <p:blipFill>
          <a:blip r:embed="rId1"/>
          <a:stretch>
            <a:fillRect/>
          </a:stretch>
        </p:blipFill>
        <p:spPr>
          <a:xfrm>
            <a:off x="990600" y="1828800"/>
            <a:ext cx="3505200" cy="47244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Box 9"/>
          <p:cNvSpPr/>
          <p:nvPr/>
        </p:nvSpPr>
        <p:spPr>
          <a:xfrm>
            <a:off x="1066800" y="381000"/>
            <a:ext cx="6858000" cy="646113"/>
          </a:xfrm>
          <a:prstGeom prst="rect">
            <a:avLst/>
          </a:prstGeom>
          <a:noFill/>
          <a:ln w="9525">
            <a:noFill/>
          </a:ln>
        </p:spPr>
        <p:txBody>
          <a:bodyPr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二、內地升學有哪些資助計劃</a:t>
            </a:r>
            <a:endPar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endParaRPr>
          </a:p>
        </p:txBody>
      </p:sp>
      <p:sp>
        <p:nvSpPr>
          <p:cNvPr id="28674" name="TextBox 4"/>
          <p:cNvSpPr/>
          <p:nvPr/>
        </p:nvSpPr>
        <p:spPr>
          <a:xfrm>
            <a:off x="685800" y="1143000"/>
            <a:ext cx="7696200" cy="584200"/>
          </a:xfrm>
          <a:prstGeom prst="rect">
            <a:avLst/>
          </a:prstGeom>
          <a:noFill/>
          <a:ln w="9525">
            <a:noFill/>
          </a:ln>
        </p:spPr>
        <p:txBody>
          <a:bodyPr anchor="t">
            <a:spAutoFit/>
          </a:bodyPr>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（一）</a:t>
            </a: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2014</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年政府推出內地升學資助計畫</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8675" name="矩形 3"/>
          <p:cNvSpPr/>
          <p:nvPr/>
        </p:nvSpPr>
        <p:spPr>
          <a:xfrm>
            <a:off x="381000" y="1828800"/>
            <a:ext cx="8366125" cy="584200"/>
          </a:xfrm>
          <a:prstGeom prst="rect">
            <a:avLst/>
          </a:prstGeom>
          <a:noFill/>
          <a:ln w="9525">
            <a:noFill/>
          </a:ln>
        </p:spPr>
        <p:txBody>
          <a:bodyPr anchor="t">
            <a:spAutoFit/>
          </a:bodyPr>
          <a:p>
            <a:pPr algn="just" eaLnBrk="0" hangingPunct="0">
              <a:buFont typeface="Arial" panose="020B0604020202020204" pitchFamily="34" charset="0"/>
            </a:pPr>
            <a:endParaRPr lang="zh-CN" altLang="en-US" sz="3200" b="1" dirty="0">
              <a:solidFill>
                <a:srgbClr val="760000"/>
              </a:solidFill>
              <a:latin typeface="黑体" panose="02010609060101010101" pitchFamily="2" charset="-122"/>
              <a:ea typeface="黑体" panose="02010609060101010101" pitchFamily="2" charset="-122"/>
              <a:sym typeface="宋体" panose="02010600030101010101" pitchFamily="2" charset="-122"/>
            </a:endParaRPr>
          </a:p>
        </p:txBody>
      </p:sp>
      <p:sp>
        <p:nvSpPr>
          <p:cNvPr id="28676" name="Rectangle 1"/>
          <p:cNvSpPr/>
          <p:nvPr/>
        </p:nvSpPr>
        <p:spPr>
          <a:xfrm>
            <a:off x="838200" y="2013268"/>
            <a:ext cx="8001000" cy="4561840"/>
          </a:xfrm>
          <a:prstGeom prst="rect">
            <a:avLst/>
          </a:prstGeom>
          <a:noFill/>
          <a:ln w="9525">
            <a:noFill/>
          </a:ln>
        </p:spPr>
        <p:txBody>
          <a:bodyPr anchor="ctr">
            <a:spAutoFit/>
          </a:bodyPr>
          <a:p>
            <a:pPr marL="457200" indent="-457200" algn="just" eaLnBrk="0" hangingPunct="0">
              <a:lnSpc>
                <a:spcPct val="130000"/>
              </a:lnSpc>
              <a:spcAft>
                <a:spcPts val="1200"/>
              </a:spcAft>
              <a:buFont typeface="Arial" panose="020B0604020202020204" pitchFamily="34" charset="0"/>
              <a:buChar char="•"/>
            </a:pPr>
            <a:r>
              <a:rPr lang="zh-CN" altLang="en-US" sz="2400" b="1" dirty="0">
                <a:solidFill>
                  <a:srgbClr val="660033"/>
                </a:solidFill>
                <a:latin typeface="黑体" panose="02010609060101010101" pitchFamily="2" charset="-122"/>
                <a:ea typeface="黑体" panose="02010609060101010101" pitchFamily="2" charset="-122"/>
              </a:rPr>
              <a:t>由</a:t>
            </a:r>
            <a:r>
              <a:rPr lang="en-US" altLang="zh-CN" sz="2400" b="1" dirty="0">
                <a:solidFill>
                  <a:srgbClr val="660033"/>
                </a:solidFill>
                <a:latin typeface="黑体" panose="02010609060101010101" pitchFamily="2" charset="-122"/>
                <a:ea typeface="黑体" panose="02010609060101010101" pitchFamily="2" charset="-122"/>
              </a:rPr>
              <a:t>2014/15</a:t>
            </a:r>
            <a:r>
              <a:rPr lang="zh-CN" altLang="en-US" sz="2400" b="1" dirty="0">
                <a:solidFill>
                  <a:srgbClr val="660033"/>
                </a:solidFill>
                <a:latin typeface="黑体" panose="02010609060101010101" pitchFamily="2" charset="-122"/>
                <a:ea typeface="黑体" panose="02010609060101010101" pitchFamily="2" charset="-122"/>
              </a:rPr>
              <a:t>學年起推出的內地大學升學資助計劃，讓透過免試收生計劃升學而有經濟需要的香港學生，可於課程修業期內全額資助每年可獲</a:t>
            </a:r>
            <a:r>
              <a:rPr lang="en-US" altLang="zh-CN" sz="2400" b="1" dirty="0">
                <a:solidFill>
                  <a:srgbClr val="FF0000"/>
                </a:solidFill>
                <a:latin typeface="黑体" panose="02010609060101010101" pitchFamily="2" charset="-122"/>
                <a:ea typeface="黑体" panose="02010609060101010101" pitchFamily="2" charset="-122"/>
              </a:rPr>
              <a:t>16,800</a:t>
            </a:r>
            <a:r>
              <a:rPr lang="zh-CN" altLang="en-US" sz="2400" b="1" dirty="0">
                <a:solidFill>
                  <a:srgbClr val="660033"/>
                </a:solidFill>
                <a:latin typeface="黑体" panose="02010609060101010101" pitchFamily="2" charset="-122"/>
                <a:ea typeface="黑体" panose="02010609060101010101" pitchFamily="2" charset="-122"/>
              </a:rPr>
              <a:t>元補助金；半額資助</a:t>
            </a:r>
            <a:r>
              <a:rPr lang="en-US" altLang="zh-CN" sz="2400" b="1" dirty="0">
                <a:solidFill>
                  <a:srgbClr val="FF0000"/>
                </a:solidFill>
                <a:latin typeface="黑体" panose="02010609060101010101" pitchFamily="2" charset="-122"/>
                <a:ea typeface="黑体" panose="02010609060101010101" pitchFamily="2" charset="-122"/>
              </a:rPr>
              <a:t>8</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400</a:t>
            </a:r>
            <a:r>
              <a:rPr lang="zh-CN" altLang="en-US" sz="2400" b="1" dirty="0">
                <a:solidFill>
                  <a:srgbClr val="660033"/>
                </a:solidFill>
                <a:latin typeface="黑体" panose="02010609060101010101" pitchFamily="2" charset="-122"/>
                <a:ea typeface="黑体" panose="02010609060101010101" pitchFamily="2" charset="-122"/>
              </a:rPr>
              <a:t>元，免入息審查資助</a:t>
            </a:r>
            <a:r>
              <a:rPr lang="en-US" altLang="zh-CN" sz="2400" b="1" dirty="0">
                <a:solidFill>
                  <a:srgbClr val="FF0000"/>
                </a:solidFill>
                <a:latin typeface="黑体" panose="02010609060101010101" pitchFamily="2" charset="-122"/>
                <a:ea typeface="黑体" panose="02010609060101010101" pitchFamily="2" charset="-122"/>
              </a:rPr>
              <a:t>5</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600</a:t>
            </a:r>
            <a:r>
              <a:rPr lang="zh-CN" altLang="en-US" sz="2400" b="1" dirty="0">
                <a:solidFill>
                  <a:srgbClr val="660033"/>
                </a:solidFill>
                <a:latin typeface="黑体" panose="02010609060101010101" pitchFamily="2" charset="-122"/>
                <a:ea typeface="黑体" panose="02010609060101010101" pitchFamily="2" charset="-122"/>
              </a:rPr>
              <a:t>元。</a:t>
            </a:r>
            <a:endParaRPr lang="en-US" altLang="zh-CN" sz="2400" b="1" dirty="0">
              <a:solidFill>
                <a:srgbClr val="660033"/>
              </a:solidFill>
              <a:latin typeface="黑体" panose="02010609060101010101" pitchFamily="2" charset="-122"/>
              <a:ea typeface="黑体" panose="02010609060101010101" pitchFamily="2" charset="-122"/>
            </a:endParaRPr>
          </a:p>
          <a:p>
            <a:pPr marL="457200" indent="-457200" eaLnBrk="0" hangingPunct="0">
              <a:lnSpc>
                <a:spcPct val="13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rPr>
              <a:t>2016</a:t>
            </a:r>
            <a:r>
              <a:rPr lang="zh-CN" altLang="en-US" sz="2400" b="1" dirty="0">
                <a:solidFill>
                  <a:srgbClr val="660033"/>
                </a:solidFill>
                <a:latin typeface="黑体" panose="02010609060101010101" pitchFamily="2" charset="-122"/>
                <a:ea typeface="黑体" panose="02010609060101010101" pitchFamily="2" charset="-122"/>
              </a:rPr>
              <a:t>年計劃得到進一步改善的內地大學升學資助計劃將受惠學生的覆蓋面進一步擴展，免試收生計劃的學生也包括在其中。具體詳情</a:t>
            </a:r>
            <a:r>
              <a:rPr lang="en-US" altLang="zh-CN" sz="2400" b="1" i="1" dirty="0">
                <a:solidFill>
                  <a:srgbClr val="660033"/>
                </a:solidFill>
                <a:latin typeface="黑体" panose="02010609060101010101" pitchFamily="2" charset="-122"/>
                <a:ea typeface="黑体" panose="02010609060101010101" pitchFamily="2" charset="-122"/>
                <a:sym typeface="宋体" panose="02010600030101010101" pitchFamily="2" charset="-122"/>
                <a:hlinkClick r:id="rId1"/>
              </a:rPr>
              <a:t>http://www.edb.gov.hk/musss21</a:t>
            </a:r>
            <a:r>
              <a:rPr lang="zh-CN" altLang="en-US" sz="2400" b="1" i="1" dirty="0">
                <a:solidFill>
                  <a:srgbClr val="660033"/>
                </a:solidFill>
                <a:latin typeface="黑体" panose="02010609060101010101" pitchFamily="2" charset="-122"/>
                <a:ea typeface="黑体" panose="02010609060101010101" pitchFamily="2" charset="-122"/>
                <a:sym typeface="宋体" panose="02010600030101010101" pitchFamily="2" charset="-122"/>
              </a:rPr>
              <a:t>（暫定）</a:t>
            </a:r>
            <a:endParaRPr lang="en-US" altLang="zh-CN" sz="2400" b="1" i="1" dirty="0">
              <a:solidFill>
                <a:srgbClr val="660033"/>
              </a:solidFill>
              <a:latin typeface="黑体" panose="02010609060101010101" pitchFamily="2" charset="-122"/>
              <a:ea typeface="黑体" panose="02010609060101010101" pitchFamily="2" charset="-122"/>
              <a:sym typeface="宋体" panose="02010600030101010101" pitchFamily="2" charset="-122"/>
            </a:endParaRPr>
          </a:p>
          <a:p>
            <a:pPr marL="457200" indent="-457200" eaLnBrk="0" hangingPunct="0">
              <a:lnSpc>
                <a:spcPct val="130000"/>
              </a:lnSpc>
              <a:buFont typeface="Arial" panose="020B0604020202020204" pitchFamily="34" charset="0"/>
              <a:buChar char="•"/>
            </a:pPr>
            <a:endParaRPr lang="zh-CN" altLang="en-US" sz="2400" b="1" i="1" dirty="0">
              <a:solidFill>
                <a:srgbClr val="660033"/>
              </a:solidFill>
              <a:latin typeface="黑体" panose="02010609060101010101" pitchFamily="2" charset="-122"/>
              <a:ea typeface="黑体" panose="02010609060101010101" pitchFamily="2" charset="-122"/>
              <a:sym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idx="4294967295"/>
          </p:nvPr>
        </p:nvSpPr>
        <p:spPr>
          <a:xfrm>
            <a:off x="457200" y="274638"/>
            <a:ext cx="8229600" cy="1143000"/>
          </a:xfrm>
          <a:prstGeom prst="rect">
            <a:avLst/>
          </a:prstGeom>
          <a:noFill/>
          <a:ln w="9525">
            <a:noFill/>
          </a:ln>
        </p:spPr>
        <p:txBody>
          <a:bodyPr anchor="t"/>
          <a:p>
            <a:r>
              <a:rPr lang="zh-CN" altLang="en-US" b="1" dirty="0">
                <a:solidFill>
                  <a:srgbClr val="CC3300"/>
                </a:solidFill>
                <a:latin typeface="黑体" panose="02010609060101010101" pitchFamily="2" charset="-122"/>
                <a:ea typeface="黑体" panose="02010609060101010101" pitchFamily="2" charset="-122"/>
                <a:sym typeface="黑体" panose="02010609060101010101" pitchFamily="2" charset="-122"/>
              </a:rPr>
              <a:t>二、內地升學有哪些資助計劃</a:t>
            </a:r>
            <a:br>
              <a:rPr lang="zh-CN" altLang="en-US" b="1" dirty="0">
                <a:solidFill>
                  <a:srgbClr val="CC3300"/>
                </a:solidFill>
                <a:latin typeface="黑体" panose="02010609060101010101" pitchFamily="2" charset="-122"/>
                <a:ea typeface="黑体" panose="02010609060101010101" pitchFamily="2" charset="-122"/>
                <a:sym typeface="黑体" panose="02010609060101010101" pitchFamily="2" charset="-122"/>
              </a:rPr>
            </a:br>
            <a:endParaRPr lang="zh-CN" altLang="en-US" dirty="0">
              <a:ea typeface="宋体" panose="02010600030101010101" pitchFamily="2" charset="-122"/>
            </a:endParaRPr>
          </a:p>
        </p:txBody>
      </p:sp>
      <p:sp>
        <p:nvSpPr>
          <p:cNvPr id="29698" name="内容占位符 2"/>
          <p:cNvSpPr>
            <a:spLocks noGrp="1"/>
          </p:cNvSpPr>
          <p:nvPr>
            <p:ph idx="4294967295"/>
          </p:nvPr>
        </p:nvSpPr>
        <p:spPr>
          <a:xfrm>
            <a:off x="457200" y="1371600"/>
            <a:ext cx="8686800" cy="4800600"/>
          </a:xfrm>
          <a:prstGeom prst="rect">
            <a:avLst/>
          </a:prstGeom>
          <a:noFill/>
          <a:ln w="9525">
            <a:noFill/>
          </a:ln>
        </p:spPr>
        <p:txBody>
          <a:bodyPr anchor="t"/>
          <a:p>
            <a:pPr>
              <a:lnSpc>
                <a:spcPct val="120000"/>
              </a:lnSpc>
              <a:buNone/>
            </a:pPr>
            <a:r>
              <a:rPr lang="zh-CN" altLang="en-US" b="1" dirty="0">
                <a:solidFill>
                  <a:srgbClr val="161AAA"/>
                </a:solidFill>
                <a:latin typeface="黑体" panose="02010609060101010101" pitchFamily="2" charset="-122"/>
                <a:ea typeface="黑体" panose="02010609060101010101" pitchFamily="2" charset="-122"/>
              </a:rPr>
              <a:t>（二）國家教育部港澳及華僑學生獎學金</a:t>
            </a:r>
            <a:endParaRPr lang="en-US" altLang="zh-CN" b="1" dirty="0">
              <a:solidFill>
                <a:srgbClr val="161AAA"/>
              </a:solidFill>
              <a:latin typeface="黑体" panose="02010609060101010101" pitchFamily="2" charset="-122"/>
              <a:ea typeface="黑体" panose="02010609060101010101" pitchFamily="2" charset="-122"/>
            </a:endParaRPr>
          </a:p>
          <a:p>
            <a:pPr>
              <a:lnSpc>
                <a:spcPct val="120000"/>
              </a:lnSpc>
              <a:buNone/>
            </a:pPr>
            <a:r>
              <a:rPr lang="en-US" altLang="zh-CN" dirty="0">
                <a:ea typeface="宋体" panose="02010600030101010101" pitchFamily="2" charset="-122"/>
              </a:rPr>
              <a:t>   </a:t>
            </a:r>
            <a:r>
              <a:rPr lang="zh-CN" altLang="en-US" sz="2800" b="1" dirty="0">
                <a:solidFill>
                  <a:srgbClr val="640000"/>
                </a:solidFill>
                <a:latin typeface="黑体" panose="02010609060101010101" pitchFamily="2" charset="-122"/>
                <a:ea typeface="黑体" panose="02010609060101010101" pitchFamily="2" charset="-122"/>
              </a:rPr>
              <a:t>分三個等級：</a:t>
            </a:r>
            <a:endParaRPr lang="en-US" altLang="zh-CN" sz="2800" b="1" dirty="0">
              <a:solidFill>
                <a:srgbClr val="640000"/>
              </a:solidFill>
              <a:latin typeface="黑体" panose="02010609060101010101" pitchFamily="2" charset="-122"/>
              <a:ea typeface="黑体" panose="02010609060101010101" pitchFamily="2" charset="-122"/>
            </a:endParaRPr>
          </a:p>
          <a:p>
            <a:pPr lvl="1">
              <a:lnSpc>
                <a:spcPct val="120000"/>
              </a:lnSpc>
              <a:buNone/>
            </a:pPr>
            <a:r>
              <a:rPr lang="zh-CN" altLang="en-US" b="1" dirty="0">
                <a:solidFill>
                  <a:srgbClr val="640000"/>
                </a:solidFill>
                <a:latin typeface="黑体" panose="02010609060101010101" pitchFamily="2" charset="-122"/>
                <a:ea typeface="黑体" panose="02010609060101010101" pitchFamily="2" charset="-122"/>
              </a:rPr>
              <a:t>  本科特等奖每年</a:t>
            </a:r>
            <a:r>
              <a:rPr lang="en-US" altLang="zh-CN" b="1" dirty="0">
                <a:solidFill>
                  <a:srgbClr val="640000"/>
                </a:solidFill>
                <a:latin typeface="黑体" panose="02010609060101010101" pitchFamily="2" charset="-122"/>
                <a:ea typeface="黑体" panose="02010609060101010101" pitchFamily="2" charset="-122"/>
              </a:rPr>
              <a:t>RMB8000</a:t>
            </a:r>
            <a:r>
              <a:rPr lang="zh-CN" altLang="en-US" b="1" dirty="0">
                <a:solidFill>
                  <a:srgbClr val="640000"/>
                </a:solidFill>
                <a:latin typeface="黑体" panose="02010609060101010101" pitchFamily="2" charset="-122"/>
                <a:ea typeface="黑体" panose="02010609060101010101" pitchFamily="2" charset="-122"/>
              </a:rPr>
              <a:t>元；一等獎</a:t>
            </a:r>
            <a:r>
              <a:rPr lang="en-US" altLang="zh-CN" b="1" dirty="0">
                <a:solidFill>
                  <a:srgbClr val="640000"/>
                </a:solidFill>
                <a:latin typeface="黑体" panose="02010609060101010101" pitchFamily="2" charset="-122"/>
                <a:ea typeface="黑体" panose="02010609060101010101" pitchFamily="2" charset="-122"/>
              </a:rPr>
              <a:t>RMB6000</a:t>
            </a:r>
            <a:r>
              <a:rPr lang="zh-CN" altLang="en-US" b="1" dirty="0">
                <a:solidFill>
                  <a:srgbClr val="640000"/>
                </a:solidFill>
                <a:latin typeface="黑体" panose="02010609060101010101" pitchFamily="2" charset="-122"/>
                <a:ea typeface="黑体" panose="02010609060101010101" pitchFamily="2" charset="-122"/>
              </a:rPr>
              <a:t>元；二等獎</a:t>
            </a:r>
            <a:r>
              <a:rPr lang="en-US" altLang="zh-CN" b="1" dirty="0">
                <a:solidFill>
                  <a:srgbClr val="640000"/>
                </a:solidFill>
                <a:latin typeface="黑体" panose="02010609060101010101" pitchFamily="2" charset="-122"/>
                <a:ea typeface="黑体" panose="02010609060101010101" pitchFamily="2" charset="-122"/>
              </a:rPr>
              <a:t>RMB5000</a:t>
            </a:r>
            <a:r>
              <a:rPr lang="zh-CN" altLang="en-US" b="1" dirty="0">
                <a:solidFill>
                  <a:srgbClr val="640000"/>
                </a:solidFill>
                <a:latin typeface="黑体" panose="02010609060101010101" pitchFamily="2" charset="-122"/>
                <a:ea typeface="黑体" panose="02010609060101010101" pitchFamily="2" charset="-122"/>
              </a:rPr>
              <a:t>元；三等獎</a:t>
            </a:r>
            <a:r>
              <a:rPr lang="en-US" altLang="zh-CN" b="1" dirty="0">
                <a:solidFill>
                  <a:srgbClr val="640000"/>
                </a:solidFill>
                <a:latin typeface="黑体" panose="02010609060101010101" pitchFamily="2" charset="-122"/>
                <a:ea typeface="黑体" panose="02010609060101010101" pitchFamily="2" charset="-122"/>
              </a:rPr>
              <a:t>RMB4000</a:t>
            </a:r>
            <a:r>
              <a:rPr lang="zh-CN" altLang="en-US" b="1" dirty="0">
                <a:solidFill>
                  <a:srgbClr val="640000"/>
                </a:solidFill>
                <a:latin typeface="黑体" panose="02010609060101010101" pitchFamily="2" charset="-122"/>
                <a:ea typeface="黑体" panose="02010609060101010101" pitchFamily="2" charset="-122"/>
              </a:rPr>
              <a:t>元。</a:t>
            </a:r>
            <a:endParaRPr lang="en-US" altLang="zh-CN" b="1" dirty="0">
              <a:solidFill>
                <a:srgbClr val="640000"/>
              </a:solidFill>
              <a:latin typeface="黑体" panose="02010609060101010101" pitchFamily="2" charset="-122"/>
              <a:ea typeface="黑体" panose="02010609060101010101" pitchFamily="2" charset="-122"/>
            </a:endParaRPr>
          </a:p>
          <a:p>
            <a:pPr lvl="1">
              <a:lnSpc>
                <a:spcPct val="120000"/>
              </a:lnSpc>
              <a:buNone/>
            </a:pPr>
            <a:r>
              <a:rPr lang="zh-CN" altLang="en-US" b="1" dirty="0">
                <a:solidFill>
                  <a:srgbClr val="640000"/>
                </a:solidFill>
                <a:latin typeface="黑体" panose="02010609060101010101" pitchFamily="2" charset="-122"/>
                <a:ea typeface="黑体" panose="02010609060101010101" pitchFamily="2" charset="-122"/>
              </a:rPr>
              <a:t>  碩士特等奖每年</a:t>
            </a:r>
            <a:r>
              <a:rPr lang="en-US" altLang="zh-CN" b="1" dirty="0">
                <a:solidFill>
                  <a:srgbClr val="640000"/>
                </a:solidFill>
                <a:latin typeface="黑体" panose="02010609060101010101" pitchFamily="2" charset="-122"/>
                <a:ea typeface="黑体" panose="02010609060101010101" pitchFamily="2" charset="-122"/>
              </a:rPr>
              <a:t>RMB20000</a:t>
            </a:r>
            <a:r>
              <a:rPr lang="zh-CN" altLang="en-US" b="1" dirty="0">
                <a:solidFill>
                  <a:srgbClr val="640000"/>
                </a:solidFill>
                <a:latin typeface="黑体" panose="02010609060101010101" pitchFamily="2" charset="-122"/>
                <a:ea typeface="黑体" panose="02010609060101010101" pitchFamily="2" charset="-122"/>
              </a:rPr>
              <a:t>元；一等獎</a:t>
            </a:r>
            <a:r>
              <a:rPr lang="en-US" altLang="zh-CN" b="1" dirty="0">
                <a:solidFill>
                  <a:srgbClr val="640000"/>
                </a:solidFill>
                <a:latin typeface="黑体" panose="02010609060101010101" pitchFamily="2" charset="-122"/>
                <a:ea typeface="黑体" panose="02010609060101010101" pitchFamily="2" charset="-122"/>
              </a:rPr>
              <a:t>RMB10000</a:t>
            </a:r>
            <a:r>
              <a:rPr lang="zh-CN" altLang="en-US" b="1" dirty="0">
                <a:solidFill>
                  <a:srgbClr val="640000"/>
                </a:solidFill>
                <a:latin typeface="黑体" panose="02010609060101010101" pitchFamily="2" charset="-122"/>
                <a:ea typeface="黑体" panose="02010609060101010101" pitchFamily="2" charset="-122"/>
              </a:rPr>
              <a:t>元；二等獎</a:t>
            </a:r>
            <a:r>
              <a:rPr lang="en-US" altLang="zh-CN" b="1" dirty="0">
                <a:solidFill>
                  <a:srgbClr val="640000"/>
                </a:solidFill>
                <a:latin typeface="黑体" panose="02010609060101010101" pitchFamily="2" charset="-122"/>
                <a:ea typeface="黑体" panose="02010609060101010101" pitchFamily="2" charset="-122"/>
              </a:rPr>
              <a:t>RMB7000</a:t>
            </a:r>
            <a:r>
              <a:rPr lang="zh-CN" altLang="en-US" b="1" dirty="0">
                <a:solidFill>
                  <a:srgbClr val="640000"/>
                </a:solidFill>
                <a:latin typeface="黑体" panose="02010609060101010101" pitchFamily="2" charset="-122"/>
                <a:ea typeface="黑体" panose="02010609060101010101" pitchFamily="2" charset="-122"/>
              </a:rPr>
              <a:t>元；三等獎</a:t>
            </a:r>
            <a:r>
              <a:rPr lang="en-US" altLang="zh-CN" b="1" dirty="0">
                <a:solidFill>
                  <a:srgbClr val="640000"/>
                </a:solidFill>
                <a:latin typeface="黑体" panose="02010609060101010101" pitchFamily="2" charset="-122"/>
                <a:ea typeface="黑体" panose="02010609060101010101" pitchFamily="2" charset="-122"/>
              </a:rPr>
              <a:t>RMB5000</a:t>
            </a:r>
            <a:r>
              <a:rPr lang="zh-CN" altLang="en-US" b="1" dirty="0">
                <a:solidFill>
                  <a:srgbClr val="640000"/>
                </a:solidFill>
                <a:latin typeface="黑体" panose="02010609060101010101" pitchFamily="2" charset="-122"/>
                <a:ea typeface="黑体" panose="02010609060101010101" pitchFamily="2" charset="-122"/>
              </a:rPr>
              <a:t>元。</a:t>
            </a:r>
            <a:endParaRPr lang="en-US" altLang="zh-CN" b="1" dirty="0">
              <a:solidFill>
                <a:srgbClr val="640000"/>
              </a:solidFill>
              <a:latin typeface="黑体" panose="02010609060101010101" pitchFamily="2" charset="-122"/>
              <a:ea typeface="黑体" panose="02010609060101010101" pitchFamily="2" charset="-122"/>
            </a:endParaRPr>
          </a:p>
          <a:p>
            <a:pPr lvl="1">
              <a:lnSpc>
                <a:spcPct val="120000"/>
              </a:lnSpc>
              <a:buNone/>
            </a:pPr>
            <a:r>
              <a:rPr lang="zh-CN" altLang="en-US" b="1" dirty="0">
                <a:solidFill>
                  <a:srgbClr val="640000"/>
                </a:solidFill>
                <a:latin typeface="黑体" panose="02010609060101010101" pitchFamily="2" charset="-122"/>
                <a:ea typeface="黑体" panose="02010609060101010101" pitchFamily="2" charset="-122"/>
              </a:rPr>
              <a:t>  博士特等奖每年</a:t>
            </a:r>
            <a:r>
              <a:rPr lang="en-US" altLang="zh-CN" b="1" dirty="0">
                <a:solidFill>
                  <a:srgbClr val="640000"/>
                </a:solidFill>
                <a:latin typeface="黑体" panose="02010609060101010101" pitchFamily="2" charset="-122"/>
                <a:ea typeface="黑体" panose="02010609060101010101" pitchFamily="2" charset="-122"/>
              </a:rPr>
              <a:t>RMB30000</a:t>
            </a:r>
            <a:r>
              <a:rPr lang="zh-CN" altLang="en-US" b="1" dirty="0">
                <a:solidFill>
                  <a:srgbClr val="640000"/>
                </a:solidFill>
                <a:latin typeface="黑体" panose="02010609060101010101" pitchFamily="2" charset="-122"/>
                <a:ea typeface="黑体" panose="02010609060101010101" pitchFamily="2" charset="-122"/>
              </a:rPr>
              <a:t>元；一等奖</a:t>
            </a:r>
            <a:r>
              <a:rPr lang="en-US" altLang="zh-CN" b="1" dirty="0">
                <a:solidFill>
                  <a:srgbClr val="640000"/>
                </a:solidFill>
                <a:latin typeface="黑体" panose="02010609060101010101" pitchFamily="2" charset="-122"/>
                <a:ea typeface="黑体" panose="02010609060101010101" pitchFamily="2" charset="-122"/>
              </a:rPr>
              <a:t>RMB15000</a:t>
            </a:r>
            <a:r>
              <a:rPr lang="zh-CN" altLang="en-US" b="1" dirty="0">
                <a:solidFill>
                  <a:srgbClr val="640000"/>
                </a:solidFill>
                <a:latin typeface="黑体" panose="02010609060101010101" pitchFamily="2" charset="-122"/>
                <a:ea typeface="黑体" panose="02010609060101010101" pitchFamily="2" charset="-122"/>
              </a:rPr>
              <a:t>元；二等獎</a:t>
            </a:r>
            <a:r>
              <a:rPr lang="en-US" altLang="zh-CN" b="1" dirty="0">
                <a:solidFill>
                  <a:srgbClr val="640000"/>
                </a:solidFill>
                <a:latin typeface="黑体" panose="02010609060101010101" pitchFamily="2" charset="-122"/>
                <a:ea typeface="黑体" panose="02010609060101010101" pitchFamily="2" charset="-122"/>
              </a:rPr>
              <a:t>RMB10000</a:t>
            </a:r>
            <a:r>
              <a:rPr lang="zh-CN" altLang="en-US" b="1" dirty="0">
                <a:solidFill>
                  <a:srgbClr val="640000"/>
                </a:solidFill>
                <a:latin typeface="黑体" panose="02010609060101010101" pitchFamily="2" charset="-122"/>
                <a:ea typeface="黑体" panose="02010609060101010101" pitchFamily="2" charset="-122"/>
              </a:rPr>
              <a:t>元；三等獎</a:t>
            </a:r>
            <a:r>
              <a:rPr lang="en-US" altLang="zh-CN" b="1" dirty="0">
                <a:solidFill>
                  <a:srgbClr val="640000"/>
                </a:solidFill>
                <a:latin typeface="黑体" panose="02010609060101010101" pitchFamily="2" charset="-122"/>
                <a:ea typeface="黑体" panose="02010609060101010101" pitchFamily="2" charset="-122"/>
              </a:rPr>
              <a:t>RMB7000</a:t>
            </a:r>
            <a:r>
              <a:rPr lang="zh-CN" altLang="en-US" b="1" dirty="0">
                <a:solidFill>
                  <a:srgbClr val="640000"/>
                </a:solidFill>
                <a:latin typeface="黑体" panose="02010609060101010101" pitchFamily="2" charset="-122"/>
                <a:ea typeface="黑体" panose="02010609060101010101" pitchFamily="2" charset="-122"/>
              </a:rPr>
              <a:t>元。</a:t>
            </a:r>
            <a:endParaRPr lang="zh-CN" altLang="en-US" b="1" dirty="0">
              <a:solidFill>
                <a:srgbClr val="640000"/>
              </a:solidFill>
              <a:latin typeface="黑体" panose="02010609060101010101" pitchFamily="2" charset="-122"/>
              <a:ea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p:nvPr/>
        </p:nvSpPr>
        <p:spPr>
          <a:xfrm>
            <a:off x="1066800" y="687388"/>
            <a:ext cx="6781800" cy="760412"/>
          </a:xfrm>
          <a:prstGeom prst="rect">
            <a:avLst/>
          </a:prstGeom>
          <a:noFill/>
          <a:ln w="9525">
            <a:noFill/>
          </a:ln>
        </p:spPr>
        <p:txBody>
          <a:bodyPr anchor="t"/>
          <a:p>
            <a:pPr algn="ctr" eaLnBrk="0" hangingPunct="0">
              <a:lnSpc>
                <a:spcPts val="10000"/>
              </a:lnSpc>
              <a:buFont typeface="Arial" panose="020B0604020202020204" pitchFamily="34" charset="0"/>
            </a:pP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a:t>
            </a:r>
            <a:b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br>
            <a:br>
              <a:rPr lang="zh-CN" altLang="en-US" sz="88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br>
            <a:br>
              <a:rPr lang="zh-CN" altLang="en-US" sz="88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br>
            <a:endParaRPr lang="zh-CN" altLang="en-US" sz="3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endParaRPr>
          </a:p>
        </p:txBody>
      </p:sp>
      <p:sp>
        <p:nvSpPr>
          <p:cNvPr id="2" name="标题 1"/>
          <p:cNvSpPr txBox="1">
            <a:spLocks noChangeArrowheads="1"/>
          </p:cNvSpPr>
          <p:nvPr/>
        </p:nvSpPr>
        <p:spPr bwMode="auto">
          <a:xfrm rot="5400000">
            <a:off x="6781358" y="1932346"/>
            <a:ext cx="2971725" cy="1188243"/>
          </a:xfrm>
          <a:prstGeom prst="rect">
            <a:avLst/>
          </a:prstGeom>
          <a:noFill/>
          <a:ln>
            <a:noFill/>
          </a:ln>
        </p:spPr>
        <p:txBody>
          <a:bodyPr vert="vert270"/>
          <a:lstStyle>
            <a:lvl1pPr>
              <a:defRPr>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Arial" panose="020B0604020202020204" pitchFamily="34" charset="0"/>
              </a:rPr>
              <a:t>重要提示</a:t>
            </a:r>
            <a:endParaRPr kumimoji="0" lang="zh-CN" altLang="en-US"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Arial" panose="020B0604020202020204" pitchFamily="34" charset="0"/>
            </a:endParaRPr>
          </a:p>
        </p:txBody>
      </p:sp>
      <p:sp>
        <p:nvSpPr>
          <p:cNvPr id="8" name="文本框 7"/>
          <p:cNvSpPr txBox="1"/>
          <p:nvPr/>
        </p:nvSpPr>
        <p:spPr>
          <a:xfrm>
            <a:off x="1421448" y="6982778"/>
            <a:ext cx="5080000" cy="429895"/>
          </a:xfrm>
          <a:prstGeom prst="rect">
            <a:avLst/>
          </a:prstGeom>
          <a:noFill/>
          <a:ln w="9525">
            <a:noFill/>
          </a:ln>
        </p:spPr>
        <p:txBody>
          <a:bodyPr>
            <a:spAutoFit/>
          </a:bodyPr>
          <a:p>
            <a:r>
              <a:rPr lang="zh-CN" sz="1100">
                <a:cs typeface="PMingLiU" charset="0"/>
              </a:rPr>
              <a:t>（請瀏覽教育局網頁下載有關日程）</a:t>
            </a:r>
            <a:endParaRPr lang="zh-CN" altLang="en-US"/>
          </a:p>
        </p:txBody>
      </p:sp>
      <p:sp>
        <p:nvSpPr>
          <p:cNvPr id="4" name="文本框 3"/>
          <p:cNvSpPr txBox="1"/>
          <p:nvPr/>
        </p:nvSpPr>
        <p:spPr>
          <a:xfrm>
            <a:off x="835660" y="252095"/>
            <a:ext cx="6708775" cy="64928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threePt" dir="t"/>
            </a:scene3d>
          </a:bodyPr>
          <a:p>
            <a:r>
              <a:rPr lang="en-US" altLang="zh-CN" sz="3200" b="1">
                <a:solidFill>
                  <a:schemeClr val="tx1"/>
                </a:solidFill>
                <a:effectLst>
                  <a:outerShdw blurRad="38100" dist="19050" dir="2700000" algn="tl" rotWithShape="0">
                    <a:schemeClr val="dk1">
                      <a:alpha val="40000"/>
                    </a:schemeClr>
                  </a:outerShdw>
                </a:effectLst>
              </a:rPr>
              <a:t>3</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月</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1</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-20</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日网上报名申請</a:t>
            </a:r>
            <a:endPar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endParaRPr>
          </a:p>
          <a:p>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3</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月</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31</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a:t>
            </a:r>
            <a:r>
              <a:rPr lang="zh-CN" altLang="en-US" sz="3200" b="1">
                <a:solidFill>
                  <a:srgbClr val="FF0000"/>
                </a:solidFill>
                <a:effectLst>
                  <a:outerShdw blurRad="38100" dist="19050" dir="2700000" algn="tl" rotWithShape="0">
                    <a:schemeClr val="dk1">
                      <a:alpha val="40000"/>
                    </a:schemeClr>
                  </a:outerShdw>
                </a:effectLst>
                <a:ea typeface="宋体" panose="02010600030101010101" pitchFamily="2" charset="-122"/>
              </a:rPr>
              <a:t>前</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在系统查看审核结果</a:t>
            </a:r>
            <a:endPar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endParaRPr>
          </a:p>
          <a:p>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4</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月</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12</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a:t>
            </a:r>
            <a:r>
              <a:rPr lang="zh-CN" altLang="en-US" sz="3200" b="1">
                <a:solidFill>
                  <a:srgbClr val="FF0000"/>
                </a:solidFill>
                <a:effectLst>
                  <a:outerShdw blurRad="38100" dist="19050" dir="2700000" algn="tl" rotWithShape="0">
                    <a:schemeClr val="dk1">
                      <a:alpha val="40000"/>
                    </a:schemeClr>
                  </a:outerShdw>
                </a:effectLst>
                <a:ea typeface="宋体" panose="02010600030101010101" pitchFamily="2" charset="-122"/>
              </a:rPr>
              <a:t>前</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未通过审核的同学修改资料；</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4</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月</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16</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a:t>
            </a:r>
            <a:r>
              <a:rPr lang="zh-CN" altLang="en-US" sz="3200" b="1">
                <a:solidFill>
                  <a:srgbClr val="FF0000"/>
                </a:solidFill>
                <a:effectLst>
                  <a:outerShdw blurRad="38100" dist="19050" dir="2700000" algn="tl" rotWithShape="0">
                    <a:schemeClr val="dk1">
                      <a:alpha val="40000"/>
                    </a:schemeClr>
                  </a:outerShdw>
                </a:effectLst>
                <a:ea typeface="宋体" panose="02010600030101010101" pitchFamily="2" charset="-122"/>
              </a:rPr>
              <a:t>前</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再次查看审核结果</a:t>
            </a:r>
            <a:endPar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endParaRPr>
          </a:p>
          <a:p>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4</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月</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23</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a:t>
            </a:r>
            <a:r>
              <a:rPr lang="zh-CN" altLang="en-US" sz="3200" b="1">
                <a:solidFill>
                  <a:srgbClr val="FF0000"/>
                </a:solidFill>
                <a:effectLst>
                  <a:outerShdw blurRad="38100" dist="19050" dir="2700000" algn="tl" rotWithShape="0">
                    <a:schemeClr val="dk1">
                      <a:alpha val="40000"/>
                    </a:schemeClr>
                  </a:outerShdw>
                </a:effectLst>
                <a:ea typeface="宋体" panose="02010600030101010101" pitchFamily="2" charset="-122"/>
              </a:rPr>
              <a:t>前</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通過審核的同學完成缴费並上傳繳費憑證</a:t>
            </a:r>
            <a:endPar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endParaRPr>
          </a:p>
          <a:p>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4</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月</a:t>
            </a:r>
            <a:r>
              <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rPr>
              <a:t>30</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日所有确认工作完成</a:t>
            </a:r>
            <a:endPar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endParaRPr>
          </a:p>
          <a:p>
            <a:r>
              <a:rPr lang="zh-CN" altLang="en-US" sz="3200">
                <a:solidFill>
                  <a:schemeClr val="tx1"/>
                </a:solidFill>
                <a:effectLst>
                  <a:outerShdw blurRad="38100" dist="19050" dir="2700000" algn="tl" rotWithShape="0">
                    <a:schemeClr val="dk1">
                      <a:alpha val="40000"/>
                    </a:schemeClr>
                  </a:outerShdw>
                </a:effectLst>
                <a:ea typeface="宋体" panose="02010600030101010101" pitchFamily="2" charset="-122"/>
              </a:rPr>
              <a:t>請務必隨時留意</a:t>
            </a:r>
            <a:r>
              <a:rPr lang="zh-CN" altLang="en-US" sz="3200">
                <a:solidFill>
                  <a:srgbClr val="FF0000"/>
                </a:solidFill>
                <a:effectLst>
                  <a:outerShdw blurRad="38100" dist="19050" dir="2700000" algn="tl" rotWithShape="0">
                    <a:schemeClr val="dk1">
                      <a:alpha val="40000"/>
                    </a:schemeClr>
                  </a:outerShdw>
                </a:effectLst>
                <a:ea typeface="宋体" panose="02010600030101010101" pitchFamily="2" charset="-122"/>
              </a:rPr>
              <a:t>報名系統</a:t>
            </a:r>
            <a:r>
              <a:rPr lang="zh-CN" altLang="en-US" sz="3200">
                <a:solidFill>
                  <a:schemeClr val="tx1"/>
                </a:solidFill>
                <a:effectLst>
                  <a:outerShdw blurRad="38100" dist="19050" dir="2700000" algn="tl" rotWithShape="0">
                    <a:schemeClr val="dk1">
                      <a:alpha val="40000"/>
                    </a:schemeClr>
                  </a:outerShdw>
                </a:effectLst>
                <a:ea typeface="宋体" panose="02010600030101010101" pitchFamily="2" charset="-122"/>
              </a:rPr>
              <a:t>就報名程序的最新</a:t>
            </a:r>
            <a:r>
              <a:rPr lang="zh-CN" altLang="en-US" sz="3200">
                <a:solidFill>
                  <a:srgbClr val="FF0000"/>
                </a:solidFill>
                <a:effectLst>
                  <a:outerShdw blurRad="38100" dist="19050" dir="2700000" algn="tl" rotWithShape="0">
                    <a:schemeClr val="dk1">
                      <a:alpha val="40000"/>
                    </a:schemeClr>
                  </a:outerShdw>
                </a:effectLst>
                <a:ea typeface="宋体" panose="02010600030101010101" pitchFamily="2" charset="-122"/>
              </a:rPr>
              <a:t>公告 不要誤以為網上遞交了申請就完成了報名程序，需要最後獲得審核通過，成功繳費，獲得最後確認並得到考生號才完成程序。</a:t>
            </a:r>
            <a:endParaRPr lang="zh-CN" altLang="en-US" sz="3200">
              <a:solidFill>
                <a:schemeClr val="tx1"/>
              </a:solidFill>
              <a:effectLst>
                <a:outerShdw blurRad="38100" dist="19050" dir="2700000" algn="tl" rotWithShape="0">
                  <a:schemeClr val="dk1">
                    <a:alpha val="40000"/>
                  </a:schemeClr>
                </a:outerShdw>
              </a:effectLst>
              <a:ea typeface="宋体" panose="02010600030101010101" pitchFamily="2" charset="-122"/>
            </a:endParaRPr>
          </a:p>
          <a:p>
            <a:endParaRPr lang="zh-CN" altLang="en-US" sz="320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sp>
        <p:nvSpPr>
          <p:cNvPr id="5" name="文本框 4"/>
          <p:cNvSpPr txBox="1"/>
          <p:nvPr/>
        </p:nvSpPr>
        <p:spPr>
          <a:xfrm>
            <a:off x="1074420" y="1154430"/>
            <a:ext cx="309880" cy="368300"/>
          </a:xfrm>
          <a:prstGeom prst="rect">
            <a:avLst/>
          </a:prstGeom>
          <a:noFill/>
        </p:spPr>
        <p:txBody>
          <a:bodyPr wrap="none" rtlCol="0">
            <a:spAutoFit/>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Box 3"/>
          <p:cNvSpPr/>
          <p:nvPr/>
        </p:nvSpPr>
        <p:spPr>
          <a:xfrm>
            <a:off x="914400" y="685800"/>
            <a:ext cx="2963863"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報名注意事項</a:t>
            </a:r>
            <a:endParaRPr lang="zh-CN" altLang="en-US" dirty="0">
              <a:latin typeface="Arial" panose="020B0604020202020204" pitchFamily="34" charset="0"/>
              <a:ea typeface="宋体" panose="02010600030101010101" pitchFamily="2" charset="-122"/>
            </a:endParaRPr>
          </a:p>
        </p:txBody>
      </p:sp>
      <p:sp>
        <p:nvSpPr>
          <p:cNvPr id="31746" name="TextBox 5"/>
          <p:cNvSpPr/>
          <p:nvPr/>
        </p:nvSpPr>
        <p:spPr>
          <a:xfrm>
            <a:off x="990600" y="1633855"/>
            <a:ext cx="7391400" cy="2061210"/>
          </a:xfrm>
          <a:prstGeom prst="rect">
            <a:avLst/>
          </a:prstGeom>
          <a:noFill/>
          <a:ln w="9525">
            <a:noFill/>
          </a:ln>
        </p:spPr>
        <p:txBody>
          <a:bodyPr wrap="square"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網上报名申請</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审核</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缴费</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最終确认報名</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查看錄取结果</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补录</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入學</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通知</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申请助学金</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报到 </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7" name="TextBox 5"/>
          <p:cNvSpPr/>
          <p:nvPr/>
        </p:nvSpPr>
        <p:spPr>
          <a:xfrm>
            <a:off x="1059815" y="3265805"/>
            <a:ext cx="7550785" cy="583565"/>
          </a:xfrm>
          <a:prstGeom prst="rect">
            <a:avLst/>
          </a:prstGeom>
          <a:noFill/>
          <a:ln w="9525">
            <a:noFill/>
          </a:ln>
        </p:spPr>
        <p:txBody>
          <a:bodyPr wrap="square"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盡快辦理有效的“回鄉卡”</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8" name="TextBox 5"/>
          <p:cNvSpPr/>
          <p:nvPr/>
        </p:nvSpPr>
        <p:spPr>
          <a:xfrm>
            <a:off x="1060450" y="4498975"/>
            <a:ext cx="7321550" cy="2061210"/>
          </a:xfrm>
          <a:prstGeom prst="rect">
            <a:avLst/>
          </a:prstGeom>
          <a:noFill/>
          <a:ln w="9525">
            <a:noFill/>
          </a:ln>
        </p:spPr>
        <p:txBody>
          <a:bodyPr wrap="square"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志願填報的合理性，所有資料一經遞交不可修改，特別是報考志願。只會有一所學校的一個專業錄取，志願無需填滿</a:t>
            </a:r>
            <a:endParaRPr lang="zh-CN" altLang="en-US" dirty="0">
              <a:latin typeface="Arial" panose="020B0604020202020204" pitchFamily="34" charset="0"/>
              <a:ea typeface="宋体" panose="02010600030101010101" pitchFamily="2" charset="-122"/>
            </a:endParaRPr>
          </a:p>
        </p:txBody>
      </p:sp>
      <p:sp>
        <p:nvSpPr>
          <p:cNvPr id="31749" name="矩形 7"/>
          <p:cNvSpPr/>
          <p:nvPr/>
        </p:nvSpPr>
        <p:spPr>
          <a:xfrm>
            <a:off x="1059815" y="3850005"/>
            <a:ext cx="7245985" cy="583565"/>
          </a:xfrm>
          <a:prstGeom prst="rect">
            <a:avLst/>
          </a:prstGeom>
          <a:noFill/>
          <a:ln w="9525">
            <a:noFill/>
          </a:ln>
        </p:spPr>
        <p:txBody>
          <a:bodyPr wrap="square"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每校八個“校長推薦計劃”名額</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extBox 3"/>
          <p:cNvSpPr/>
          <p:nvPr/>
        </p:nvSpPr>
        <p:spPr>
          <a:xfrm>
            <a:off x="914400" y="457200"/>
            <a:ext cx="4318635" cy="645160"/>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文憑試招生</a:t>
            </a:r>
            <a:r>
              <a:rPr lang="en-US" altLang="zh-CN"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2020</a:t>
            </a: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數據</a:t>
            </a:r>
            <a:endParaRPr lang="zh-CN" altLang="en-US" dirty="0">
              <a:latin typeface="Arial" panose="020B0604020202020204" pitchFamily="34" charset="0"/>
              <a:ea typeface="宋体" panose="02010600030101010101" pitchFamily="2" charset="-122"/>
            </a:endParaRPr>
          </a:p>
        </p:txBody>
      </p:sp>
      <p:sp>
        <p:nvSpPr>
          <p:cNvPr id="32770" name="TextBox 5"/>
          <p:cNvSpPr/>
          <p:nvPr/>
        </p:nvSpPr>
        <p:spPr>
          <a:xfrm>
            <a:off x="685800" y="2362200"/>
            <a:ext cx="7772400" cy="5333365"/>
          </a:xfrm>
          <a:prstGeom prst="rect">
            <a:avLst/>
          </a:prstGeom>
          <a:noFill/>
          <a:ln w="9525">
            <a:noFill/>
          </a:ln>
        </p:spPr>
        <p:txBody>
          <a:bodyPr anchor="t">
            <a:spAutoFit/>
          </a:bodyPr>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報考資格</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應屆文憑試考生／香港居民／回鄉證或居住證</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２</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內地高校覆蓋</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2021</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年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127</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VS122</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2020</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年）</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３</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.2020</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年確認報名人數：</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3993vs3511(2019)</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人 </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录取比率：</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50.74%</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４</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詳情</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:www.umainland.hk</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5. 2020</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年</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655</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名获校長推薦計劃推荐學生達到“</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2222</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”且四科总分十分以上        </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buChar char="•"/>
            </a:pP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2771" name="TextBox 5"/>
          <p:cNvSpPr/>
          <p:nvPr/>
        </p:nvSpPr>
        <p:spPr>
          <a:xfrm>
            <a:off x="762000" y="1219200"/>
            <a:ext cx="7772400" cy="1077913"/>
          </a:xfrm>
          <a:prstGeom prst="rect">
            <a:avLst/>
          </a:prstGeom>
          <a:noFill/>
          <a:ln w="9525">
            <a:noFill/>
          </a:ln>
        </p:spPr>
        <p:txBody>
          <a:bodyPr anchor="t">
            <a:spAutoFit/>
          </a:bodyPr>
          <a:p>
            <a:pPr algn="just" eaLnBrk="0" hangingPunct="0">
              <a:buFont typeface="Arial" panose="020B0604020202020204" pitchFamily="34" charset="0"/>
            </a:pP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2012</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年起，香港學生憑藉文憑試成績直接報考部分內地高校</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内容占位符 7"/>
          <p:cNvSpPr>
            <a:spLocks noGrp="1"/>
          </p:cNvSpPr>
          <p:nvPr>
            <p:ph idx="1"/>
          </p:nvPr>
        </p:nvSpPr>
        <p:spPr>
          <a:xfrm>
            <a:off x="7023100" y="1891665"/>
            <a:ext cx="1663700" cy="4234180"/>
          </a:xfrm>
          <a:noFill/>
          <a:ln>
            <a:noFill/>
          </a:ln>
          <a:effectLst/>
          <a:scene3d>
            <a:camera prst="orthographicFront"/>
            <a:lightRig rig="balanced" dir="t"/>
          </a:scene3d>
          <a:sp3d prstMaterial="plastic"/>
        </p:spPr>
        <p:txBody>
          <a:bodyPr/>
          <a:lstStyle/>
          <a:p>
            <a:pPr marL="3657600" marR="0" lvl="8" indent="0" algn="l" defTabSz="0" rtl="0" eaLnBrk="0" fontAlgn="base" latinLnBrk="0" hangingPunct="0">
              <a:lnSpc>
                <a:spcPct val="10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mn-lt"/>
              <a:cs typeface="+mn-cs"/>
              <a:sym typeface="Arial" panose="020B0604020202020204" pitchFamily="34" charset="0"/>
            </a:endParaRPr>
          </a:p>
          <a:p>
            <a:pPr marL="342900" marR="0" lvl="0" indent="-342900" algn="l" defTabSz="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rgbClr val="640000"/>
              </a:solidFill>
              <a:effectLst/>
              <a:uLnTx/>
              <a:uFillTx/>
              <a:latin typeface="+mn-lt"/>
              <a:ea typeface="+mn-ea"/>
              <a:cs typeface="+mn-cs"/>
              <a:sym typeface="Arial" panose="020B0604020202020204" pitchFamily="34" charset="0"/>
            </a:endParaRPr>
          </a:p>
        </p:txBody>
      </p:sp>
      <p:pic>
        <p:nvPicPr>
          <p:cNvPr id="5" name="图片 4" descr="封面图片"/>
          <p:cNvPicPr>
            <a:picLocks noChangeAspect="1"/>
          </p:cNvPicPr>
          <p:nvPr/>
        </p:nvPicPr>
        <p:blipFill>
          <a:blip r:embed="rId1"/>
          <a:stretch>
            <a:fillRect/>
          </a:stretch>
        </p:blipFill>
        <p:spPr>
          <a:xfrm>
            <a:off x="1855470" y="-43815"/>
            <a:ext cx="4997450" cy="6868795"/>
          </a:xfrm>
          <a:prstGeom prst="rect">
            <a:avLst/>
          </a:prstGeom>
        </p:spPr>
      </p:pic>
      <p:sp>
        <p:nvSpPr>
          <p:cNvPr id="6" name="文本框 5"/>
          <p:cNvSpPr txBox="1"/>
          <p:nvPr/>
        </p:nvSpPr>
        <p:spPr>
          <a:xfrm>
            <a:off x="7218680" y="2159635"/>
            <a:ext cx="1783080" cy="922020"/>
          </a:xfrm>
          <a:prstGeom prst="rect">
            <a:avLst/>
          </a:prstGeom>
          <a:noFill/>
        </p:spPr>
        <p:txBody>
          <a:bodyPr wrap="none" rtlCol="0">
            <a:spAutoFit/>
          </a:bodyPr>
          <a:p>
            <a:r>
              <a:rPr lang="zh-CN" altLang="en-US"/>
              <a:t>注意：內容或會</a:t>
            </a:r>
            <a:endParaRPr lang="zh-CN" altLang="en-US"/>
          </a:p>
          <a:p>
            <a:r>
              <a:rPr lang="zh-CN" altLang="en-US"/>
              <a:t>更新，以報名系</a:t>
            </a:r>
            <a:endParaRPr lang="zh-CN" altLang="en-US"/>
          </a:p>
          <a:p>
            <a:r>
              <a:rPr lang="zh-CN" altLang="en-US"/>
              <a:t>統為准</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extBox 3"/>
          <p:cNvSpPr/>
          <p:nvPr/>
        </p:nvSpPr>
        <p:spPr>
          <a:xfrm>
            <a:off x="914400" y="4572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5122" name="TextBox 5"/>
          <p:cNvSpPr/>
          <p:nvPr/>
        </p:nvSpPr>
        <p:spPr>
          <a:xfrm>
            <a:off x="685800" y="2362200"/>
            <a:ext cx="7772400" cy="4225290"/>
          </a:xfrm>
          <a:prstGeom prst="rect">
            <a:avLst/>
          </a:prstGeom>
          <a:noFill/>
          <a:ln w="9525">
            <a:noFill/>
          </a:ln>
        </p:spPr>
        <p:txBody>
          <a:bodyPr anchor="t">
            <a:spAutoFit/>
          </a:bodyPr>
          <a:p>
            <a:pPr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對港文憑試招生的</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127</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所高校中一流大學建設高校(</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所）,一流學科建設高校</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(38</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/95</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所）占免試招生院校數目将近一半</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科研水平高，國家級重点支持项目</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內地高校對外開放，國際排名逐年提高</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5123" name="TextBox 5"/>
          <p:cNvSpPr/>
          <p:nvPr/>
        </p:nvSpPr>
        <p:spPr>
          <a:xfrm>
            <a:off x="762000" y="12192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noFill/>
          <a:ln>
            <a:noFill/>
          </a:ln>
        </p:spPr>
        <p:txBody>
          <a:bodyPr anchor="t"/>
          <a:p>
            <a:pPr>
              <a:buNone/>
            </a:pPr>
            <a:r>
              <a:rPr lang="zh-CN" altLang="en-US" dirty="0">
                <a:solidFill>
                  <a:srgbClr val="FF0000"/>
                </a:solidFill>
              </a:rPr>
              <a:t>錄取</a:t>
            </a:r>
            <a:endParaRPr lang="zh-CN" altLang="en-US" dirty="0">
              <a:solidFill>
                <a:srgbClr val="FF0000"/>
              </a:solidFill>
            </a:endParaRPr>
          </a:p>
        </p:txBody>
      </p:sp>
      <p:sp>
        <p:nvSpPr>
          <p:cNvPr id="34818" name="内容占位符 2"/>
          <p:cNvSpPr>
            <a:spLocks noGrp="1"/>
          </p:cNvSpPr>
          <p:nvPr>
            <p:ph idx="1"/>
          </p:nvPr>
        </p:nvSpPr>
        <p:spPr>
          <a:noFill/>
          <a:ln>
            <a:noFill/>
          </a:ln>
        </p:spPr>
        <p:txBody>
          <a:bodyPr anchor="t"/>
          <a:p>
            <a:r>
              <a:rPr lang="en-US" altLang="zh-CN" dirty="0">
                <a:solidFill>
                  <a:srgbClr val="640000"/>
                </a:solidFill>
              </a:rPr>
              <a:t>7</a:t>
            </a:r>
            <a:r>
              <a:rPr lang="zh-CN" altLang="en-US" dirty="0">
                <a:solidFill>
                  <a:srgbClr val="640000"/>
                </a:solidFill>
              </a:rPr>
              <a:t>月中旬香港考評局自動發送成績，錄取網站 </a:t>
            </a:r>
            <a:r>
              <a:rPr lang="en-US" altLang="zh-CN" dirty="0">
                <a:solidFill>
                  <a:srgbClr val="640000"/>
                </a:solidFill>
              </a:rPr>
              <a:t>eea.gd.gov.cn</a:t>
            </a:r>
            <a:r>
              <a:rPr lang="zh-CN" altLang="en-US" dirty="0">
                <a:solidFill>
                  <a:srgbClr val="640000"/>
                </a:solidFill>
              </a:rPr>
              <a:t>公佈錄取時間表</a:t>
            </a:r>
            <a:endParaRPr lang="en-US" altLang="zh-CN" dirty="0">
              <a:solidFill>
                <a:srgbClr val="640000"/>
              </a:solidFill>
            </a:endParaRPr>
          </a:p>
          <a:p>
            <a:r>
              <a:rPr lang="en-US" altLang="zh-CN" dirty="0">
                <a:solidFill>
                  <a:srgbClr val="640000"/>
                </a:solidFill>
              </a:rPr>
              <a:t>7</a:t>
            </a:r>
            <a:r>
              <a:rPr lang="zh-CN" altLang="en-US" dirty="0">
                <a:solidFill>
                  <a:srgbClr val="640000"/>
                </a:solidFill>
              </a:rPr>
              <a:t>月中下旬開始分四批公佈錄取結果</a:t>
            </a:r>
            <a:endParaRPr lang="en-US" altLang="zh-CN" dirty="0">
              <a:solidFill>
                <a:srgbClr val="640000"/>
              </a:solidFill>
            </a:endParaRPr>
          </a:p>
          <a:p>
            <a:r>
              <a:rPr lang="zh-CN" altLang="en-US" dirty="0">
                <a:solidFill>
                  <a:srgbClr val="640000"/>
                </a:solidFill>
              </a:rPr>
              <a:t>剩餘學額補錄</a:t>
            </a:r>
            <a:endParaRPr lang="en-US" altLang="zh-CN" dirty="0">
              <a:solidFill>
                <a:srgbClr val="640000"/>
              </a:solidFill>
            </a:endParaRPr>
          </a:p>
          <a:p>
            <a:r>
              <a:rPr lang="zh-CN" altLang="en-US" dirty="0">
                <a:solidFill>
                  <a:srgbClr val="FF0000"/>
                </a:solidFill>
              </a:rPr>
              <a:t>無需繳納留位費</a:t>
            </a:r>
            <a:endParaRPr lang="en-US" altLang="zh-CN" dirty="0">
              <a:solidFill>
                <a:srgbClr val="640000"/>
              </a:solidFill>
            </a:endParaRPr>
          </a:p>
          <a:p>
            <a:r>
              <a:rPr lang="zh-CN" altLang="en-US" dirty="0">
                <a:solidFill>
                  <a:srgbClr val="640000"/>
                </a:solidFill>
              </a:rPr>
              <a:t>憑學校發出的紙質錄取通知報到開學</a:t>
            </a:r>
            <a:endParaRPr lang="zh-CN" altLang="en-US" dirty="0">
              <a:solidFill>
                <a:srgbClr val="64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p:nvPr/>
        </p:nvSpPr>
        <p:spPr>
          <a:xfrm>
            <a:off x="1066800" y="687388"/>
            <a:ext cx="6324600" cy="5254625"/>
          </a:xfrm>
          <a:prstGeom prst="rect">
            <a:avLst/>
          </a:prstGeom>
          <a:noFill/>
          <a:ln w="9525">
            <a:noFill/>
          </a:ln>
        </p:spPr>
        <p:txBody>
          <a:bodyPr anchor="t"/>
          <a:p>
            <a:pPr algn="ctr" eaLnBrk="0" hangingPunct="0">
              <a:lnSpc>
                <a:spcPts val="10000"/>
              </a:lnSpc>
              <a:buFont typeface="Arial" panose="020B0604020202020204" pitchFamily="34" charset="0"/>
            </a:pP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多元出路</a:t>
            </a:r>
            <a:b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br>
            <a:r>
              <a:rPr lang="en-US" altLang="zh-CN"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a:t>
            </a: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內地升學</a:t>
            </a:r>
            <a:b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br>
            <a:r>
              <a:rPr lang="en-US" altLang="zh-CN"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a:t>
            </a: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成才佳途</a:t>
            </a:r>
            <a:endParaRPr lang="zh-CN" altLang="en-US" sz="88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endParaRPr>
          </a:p>
          <a:p>
            <a:pPr algn="ctr" eaLnBrk="0" hangingPunct="0">
              <a:lnSpc>
                <a:spcPts val="10000"/>
              </a:lnSpc>
              <a:buFont typeface="Arial" panose="020B0604020202020204" pitchFamily="34" charset="0"/>
            </a:pPr>
            <a:r>
              <a:rPr lang="zh-CN" altLang="en-US" sz="88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t> 多</a:t>
            </a:r>
            <a:r>
              <a:rPr lang="zh-CN" altLang="en-US" sz="9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t>謝各位</a:t>
            </a:r>
            <a:r>
              <a:rPr lang="en-US" altLang="zh-CN" sz="9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t>!</a:t>
            </a:r>
            <a:endParaRPr lang="en-US" altLang="zh-CN" sz="3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extBox 3"/>
          <p:cNvSpPr/>
          <p:nvPr/>
        </p:nvSpPr>
        <p:spPr>
          <a:xfrm>
            <a:off x="914400" y="4572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6146" name="TextBox 5"/>
          <p:cNvSpPr/>
          <p:nvPr/>
        </p:nvSpPr>
        <p:spPr>
          <a:xfrm>
            <a:off x="304800" y="2286000"/>
            <a:ext cx="8839200" cy="4318000"/>
          </a:xfrm>
          <a:prstGeom prst="rect">
            <a:avLst/>
          </a:prstGeom>
          <a:noFill/>
          <a:ln w="9525">
            <a:noFill/>
          </a:ln>
        </p:spPr>
        <p:txBody>
          <a:bodyPr anchor="t">
            <a:spAutoFit/>
          </a:bodyPr>
          <a:p>
            <a:pPr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2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一流大学建设高校：</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20000"/>
              </a:lnSpc>
              <a:buFont typeface="Arial" panose="020B0604020202020204" pitchFamily="34" charset="0"/>
            </a:pP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北京大學、清華大學、中國人民大學、北京師範大學、北京理工大學、南開大學、天津大學、大連理工大學、復旦大學、上海交通大學、同濟大學、華東師範大學、南京大學、東南大學、浙江大學、廈門大學、武漢大學、中南大學、中山大學、華南理工大學、重慶大學、四川大學、中國海洋大學、山東大學、西安交通大學 東北大學、鄭州大學、湖南大學、雲南大學 、吉林大學、蘭州大學、中國科學技術大學 、華中科技大學、電子科技大學</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6147" name="TextBox 5"/>
          <p:cNvSpPr/>
          <p:nvPr/>
        </p:nvSpPr>
        <p:spPr>
          <a:xfrm>
            <a:off x="762000" y="12192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TextBox 3"/>
          <p:cNvSpPr/>
          <p:nvPr/>
        </p:nvSpPr>
        <p:spPr>
          <a:xfrm>
            <a:off x="914400" y="304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7170" name="TextBox 5"/>
          <p:cNvSpPr/>
          <p:nvPr/>
        </p:nvSpPr>
        <p:spPr>
          <a:xfrm>
            <a:off x="0" y="2054225"/>
            <a:ext cx="8839200" cy="5502910"/>
          </a:xfrm>
          <a:prstGeom prst="rect">
            <a:avLst/>
          </a:prstGeom>
          <a:noFill/>
          <a:ln w="9525">
            <a:noFill/>
          </a:ln>
        </p:spPr>
        <p:txBody>
          <a:bodyPr anchor="t">
            <a:spAutoFit/>
          </a:bodyPr>
          <a:p>
            <a:pPr eaLnBrk="0" hangingPunct="0">
              <a:lnSpc>
                <a:spcPct val="11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1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一流学科建设高校：</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38</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所</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10000"/>
              </a:lnSpc>
              <a:buFont typeface="Arial" panose="020B0604020202020204" pitchFamily="34" charset="0"/>
            </a:pP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中國政法大學、中國傳媒大學、北京外國語大學、對外經濟貿易大學、北京中醫藥大學、北京郵電大學、中央財經大學、中國政法大學、天津中醫藥大學、上海財經大學、東華大學、上海大學、上海中醫藥大學、上海外國語大學、華東理工大學、南京中醫藥大學、南京師範大學、福州大學、華中師範大學、中南財經政法大學、武漢理工大學、湖南師範大學、暨南大學、華南師範大學、廣州中醫藥大學、西南大學、西北大學、陝西師範大學、寧波大學、南昌大學、 廣西大學、海南大學、中央音樂學院、中央美術學院、中央戲劇學院、北京體育大學、中國石油大學</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華東）東北師範大學</a:t>
            </a:r>
            <a:endPar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10000"/>
              </a:lnSpc>
              <a:buFont typeface="Arial" panose="020B0604020202020204" pitchFamily="34" charset="0"/>
            </a:pP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7171" name="TextBox 4"/>
          <p:cNvSpPr/>
          <p:nvPr/>
        </p:nvSpPr>
        <p:spPr>
          <a:xfrm>
            <a:off x="762000" y="11430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3"/>
          <p:cNvSpPr/>
          <p:nvPr/>
        </p:nvSpPr>
        <p:spPr>
          <a:xfrm>
            <a:off x="914400" y="3048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8194" name="TextBox 5"/>
          <p:cNvSpPr/>
          <p:nvPr/>
        </p:nvSpPr>
        <p:spPr>
          <a:xfrm>
            <a:off x="304800" y="2286000"/>
            <a:ext cx="8839200" cy="4195445"/>
          </a:xfrm>
          <a:prstGeom prst="rect">
            <a:avLst/>
          </a:prstGeom>
          <a:noFill/>
          <a:ln w="9525">
            <a:noFill/>
          </a:ln>
        </p:spPr>
        <p:txBody>
          <a:bodyPr anchor="t">
            <a:spAutoFit/>
          </a:bodyPr>
          <a:p>
            <a:pPr eaLnBrk="0" hangingPunct="0">
              <a:lnSpc>
                <a:spcPct val="11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1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國際認可度不斷提升：</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2021 US NEWS</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世界大學排名</a:t>
            </a:r>
            <a:endPar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zh-TW" altLang="en-US" sz="2000" dirty="0">
                <a:latin typeface="Arial" panose="020B0604020202020204" pitchFamily="34" charset="0"/>
                <a:ea typeface="宋体" panose="02010600030101010101" pitchFamily="2" charset="-122"/>
              </a:rPr>
              <a:t>      中國大學方面，</a:t>
            </a:r>
            <a:r>
              <a:rPr lang="zh-CN" altLang="en-US" sz="2000" dirty="0">
                <a:latin typeface="Arial" panose="020B0604020202020204" pitchFamily="34" charset="0"/>
                <a:ea typeface="宋体" panose="02010600030101010101" pitchFamily="2" charset="-122"/>
              </a:rPr>
              <a:t>清華大學排</a:t>
            </a:r>
            <a:r>
              <a:rPr lang="en-US" altLang="zh-CN" sz="2000" dirty="0">
                <a:latin typeface="Arial" panose="020B0604020202020204" pitchFamily="34" charset="0"/>
                <a:ea typeface="宋体" panose="02010600030101010101" pitchFamily="2" charset="-122"/>
              </a:rPr>
              <a:t>28</a:t>
            </a:r>
            <a:r>
              <a:rPr lang="zh-TW" altLang="en-US" sz="2000" dirty="0">
                <a:latin typeface="Arial" panose="020B0604020202020204" pitchFamily="34" charset="0"/>
                <a:ea typeface="宋体" panose="02010600030101010101" pitchFamily="2" charset="-122"/>
              </a:rPr>
              <a:t>位，</a:t>
            </a:r>
            <a:r>
              <a:rPr lang="zh-CN" altLang="en-US" sz="2000" dirty="0">
                <a:latin typeface="Arial" panose="020B0604020202020204" pitchFamily="34" charset="0"/>
                <a:ea typeface="宋体" panose="02010600030101010101" pitchFamily="2" charset="-122"/>
              </a:rPr>
              <a:t>北京</a:t>
            </a:r>
            <a:r>
              <a:rPr lang="zh-TW" altLang="en-US" sz="2000" dirty="0">
                <a:latin typeface="Arial" panose="020B0604020202020204" pitchFamily="34" charset="0"/>
                <a:ea typeface="宋体" panose="02010600030101010101" pitchFamily="2" charset="-122"/>
              </a:rPr>
              <a:t>大學</a:t>
            </a:r>
            <a:r>
              <a:rPr lang="zh-CN" altLang="en-US" sz="2000" dirty="0">
                <a:latin typeface="Arial" panose="020B0604020202020204" pitchFamily="34" charset="0"/>
                <a:ea typeface="宋体" panose="02010600030101010101" pitchFamily="2" charset="-122"/>
              </a:rPr>
              <a:t>排</a:t>
            </a:r>
            <a:r>
              <a:rPr lang="en-US" altLang="zh-CN" sz="2000" dirty="0">
                <a:latin typeface="Arial" panose="020B0604020202020204" pitchFamily="34" charset="0"/>
                <a:ea typeface="宋体" panose="02010600030101010101" pitchFamily="2" charset="-122"/>
              </a:rPr>
              <a:t>51</a:t>
            </a:r>
            <a:r>
              <a:rPr lang="zh-CN" altLang="en-US" sz="2000" dirty="0">
                <a:latin typeface="Arial" panose="020B0604020202020204" pitchFamily="34" charset="0"/>
                <a:ea typeface="宋体" panose="02010600030101010101" pitchFamily="2" charset="-122"/>
              </a:rPr>
              <a:t>位。</a:t>
            </a:r>
            <a:endParaRPr lang="zh-CN" altLang="en-US" sz="2000" dirty="0">
              <a:latin typeface="Arial" panose="020B0604020202020204" pitchFamily="34" charset="0"/>
              <a:ea typeface="宋体" panose="02010600030101010101" pitchFamily="2" charset="-122"/>
            </a:endParaRPr>
          </a:p>
          <a:p>
            <a:pPr algn="l" eaLnBrk="0" hangingPunct="0">
              <a:buFont typeface="Arial" panose="020B0604020202020204" pitchFamily="34" charset="0"/>
            </a:pPr>
            <a:r>
              <a:rPr lang="zh-CN" altLang="en-US" sz="2000" dirty="0">
                <a:latin typeface="Arial" panose="020B0604020202020204" pitchFamily="34" charset="0"/>
                <a:ea typeface="宋体" panose="02010600030101010101" pitchFamily="2" charset="-122"/>
              </a:rPr>
              <a:t>      進入</a:t>
            </a:r>
            <a:r>
              <a:rPr lang="en-US" altLang="zh-CN" sz="2000" dirty="0">
                <a:latin typeface="Arial" panose="020B0604020202020204" pitchFamily="34" charset="0"/>
                <a:ea typeface="宋体" panose="02010600030101010101" pitchFamily="2" charset="-122"/>
              </a:rPr>
              <a:t>Top200</a:t>
            </a:r>
            <a:r>
              <a:rPr lang="zh-TW" altLang="en-US" sz="2000" dirty="0">
                <a:latin typeface="Arial" panose="020B0604020202020204" pitchFamily="34" charset="0"/>
                <a:ea typeface="宋体" panose="02010600030101010101" pitchFamily="2" charset="-122"/>
              </a:rPr>
              <a:t>的還包括中國科學技術大學</a:t>
            </a:r>
            <a:r>
              <a:rPr lang="en-US" altLang="zh-CN" sz="2000" dirty="0">
                <a:latin typeface="Arial" panose="020B0604020202020204" pitchFamily="34" charset="0"/>
                <a:ea typeface="宋体" panose="02010600030101010101" pitchFamily="2" charset="-122"/>
              </a:rPr>
              <a:t>(124)</a:t>
            </a:r>
            <a:r>
              <a:rPr lang="zh-TW" altLang="en-US" sz="2000" dirty="0">
                <a:latin typeface="Arial" panose="020B0604020202020204" pitchFamily="34" charset="0"/>
                <a:ea typeface="宋体" panose="02010600030101010101" pitchFamily="2" charset="-122"/>
              </a:rPr>
              <a:t>、上海交通大學</a:t>
            </a:r>
            <a:r>
              <a:rPr lang="en-US" altLang="zh-CN" sz="2000" dirty="0">
                <a:latin typeface="Arial" panose="020B0604020202020204" pitchFamily="34" charset="0"/>
                <a:ea typeface="宋体" panose="02010600030101010101" pitchFamily="2" charset="-122"/>
              </a:rPr>
              <a:t>(122)</a:t>
            </a:r>
            <a:r>
              <a:rPr lang="zh-CN" altLang="en-US" sz="2000" dirty="0">
                <a:latin typeface="Arial" panose="020B0604020202020204" pitchFamily="34" charset="0"/>
                <a:ea typeface="宋体" panose="02010600030101010101" pitchFamily="2" charset="-122"/>
              </a:rPr>
              <a:t> 、浙江   大學</a:t>
            </a:r>
            <a:r>
              <a:rPr lang="en-US" altLang="zh-CN" sz="2000" dirty="0">
                <a:latin typeface="Arial" panose="020B0604020202020204" pitchFamily="34" charset="0"/>
                <a:ea typeface="宋体" panose="02010600030101010101" pitchFamily="2" charset="-122"/>
              </a:rPr>
              <a:t>(135)</a:t>
            </a:r>
            <a:r>
              <a:rPr lang="zh-CN" altLang="en-US" sz="2000" dirty="0">
                <a:latin typeface="Arial" panose="020B0604020202020204" pitchFamily="34" charset="0"/>
                <a:ea typeface="宋体" panose="02010600030101010101" pitchFamily="2" charset="-122"/>
              </a:rPr>
              <a:t>、南京大學</a:t>
            </a:r>
            <a:r>
              <a:rPr lang="en-US" altLang="zh-CN" sz="2000" dirty="0">
                <a:latin typeface="Arial" panose="020B0604020202020204" pitchFamily="34" charset="0"/>
                <a:ea typeface="宋体" panose="02010600030101010101" pitchFamily="2" charset="-122"/>
              </a:rPr>
              <a:t>(148)</a:t>
            </a:r>
            <a:r>
              <a:rPr lang="zh-CN" altLang="en-US" sz="2000" dirty="0">
                <a:latin typeface="Arial" panose="020B0604020202020204" pitchFamily="34" charset="0"/>
                <a:ea typeface="宋体" panose="02010600030101010101" pitchFamily="2" charset="-122"/>
              </a:rPr>
              <a:t>、</a:t>
            </a:r>
            <a:r>
              <a:rPr lang="zh-TW" altLang="en-US" sz="2000" dirty="0">
                <a:latin typeface="Arial" panose="020B0604020202020204" pitchFamily="34" charset="0"/>
                <a:ea typeface="宋体" panose="02010600030101010101" pitchFamily="2" charset="-122"/>
              </a:rPr>
              <a:t>復旦大學</a:t>
            </a:r>
            <a:r>
              <a:rPr lang="en-US" altLang="zh-CN" sz="2000" dirty="0">
                <a:latin typeface="Arial" panose="020B0604020202020204" pitchFamily="34" charset="0"/>
                <a:ea typeface="宋体" panose="02010600030101010101" pitchFamily="2" charset="-122"/>
              </a:rPr>
              <a:t>(160) </a:t>
            </a:r>
            <a:r>
              <a:rPr lang="zh-CN" altLang="en-US" sz="2000" dirty="0">
                <a:latin typeface="Arial" panose="020B0604020202020204" pitchFamily="34" charset="0"/>
                <a:ea typeface="宋体" panose="02010600030101010101" pitchFamily="2" charset="-122"/>
              </a:rPr>
              <a:t>、中山大學（</a:t>
            </a:r>
            <a:r>
              <a:rPr lang="en-US" altLang="zh-CN" sz="2000" dirty="0">
                <a:latin typeface="Arial" panose="020B0604020202020204" pitchFamily="34" charset="0"/>
                <a:ea typeface="宋体" panose="02010600030101010101" pitchFamily="2" charset="-122"/>
              </a:rPr>
              <a:t>177</a:t>
            </a:r>
            <a:r>
              <a:rPr lang="zh-CN" altLang="en-US" sz="2000" dirty="0">
                <a:latin typeface="Arial" panose="020B0604020202020204" pitchFamily="34" charset="0"/>
                <a:ea typeface="宋体" panose="02010600030101010101" pitchFamily="2" charset="-122"/>
              </a:rPr>
              <a:t>）、中國科學院大學（</a:t>
            </a:r>
            <a:r>
              <a:rPr lang="en-US" altLang="zh-CN" sz="2000" dirty="0">
                <a:latin typeface="Arial" panose="020B0604020202020204" pitchFamily="34" charset="0"/>
                <a:ea typeface="宋体" panose="02010600030101010101" pitchFamily="2" charset="-122"/>
              </a:rPr>
              <a:t>197</a:t>
            </a:r>
            <a:r>
              <a:rPr lang="zh-CN" altLang="en-US" sz="2000" dirty="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a:p>
            <a:pPr algn="just" eaLnBrk="0" hangingPunct="0">
              <a:lnSpc>
                <a:spcPct val="110000"/>
              </a:lnSpc>
              <a:buFont typeface="Arial" panose="020B0604020202020204" pitchFamily="34" charset="0"/>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2020-2021 QS</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世界大學排名，</a:t>
            </a:r>
            <a:endPar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10000"/>
              </a:lnSpc>
              <a:buFont typeface="Arial" panose="020B0604020202020204" pitchFamily="34" charset="0"/>
            </a:pPr>
            <a:r>
              <a:rPr lang="zh-TW" altLang="zh-CN" sz="2000" dirty="0">
                <a:latin typeface="Arial" panose="020B0604020202020204" pitchFamily="34" charset="0"/>
                <a:ea typeface="宋体" panose="02010600030101010101" pitchFamily="2" charset="-122"/>
              </a:rPr>
              <a:t> </a:t>
            </a:r>
            <a:r>
              <a:rPr lang="zh-TW" altLang="en-US" sz="2000" dirty="0">
                <a:latin typeface="Arial" panose="020B0604020202020204" pitchFamily="34" charset="0"/>
                <a:ea typeface="宋体" panose="02010600030101010101" pitchFamily="2" charset="-122"/>
              </a:rPr>
              <a:t> </a:t>
            </a:r>
            <a:r>
              <a:rPr lang="zh-TW" altLang="zh-CN" sz="2000" dirty="0">
                <a:latin typeface="Arial" panose="020B0604020202020204" pitchFamily="34" charset="0"/>
                <a:ea typeface="宋体" panose="02010600030101010101" pitchFamily="2" charset="-122"/>
              </a:rPr>
              <a:t> </a:t>
            </a:r>
            <a:r>
              <a:rPr lang="zh-TW" altLang="en-US" sz="2000" dirty="0">
                <a:latin typeface="Arial" panose="020B0604020202020204" pitchFamily="34" charset="0"/>
                <a:ea typeface="宋体" panose="02010600030101010101" pitchFamily="2" charset="-122"/>
              </a:rPr>
              <a:t> </a:t>
            </a:r>
            <a:r>
              <a:rPr lang="zh-TW" altLang="zh-CN" sz="2000" dirty="0">
                <a:latin typeface="Arial" panose="020B0604020202020204" pitchFamily="34" charset="0"/>
                <a:ea typeface="宋体" panose="02010600030101010101" pitchFamily="2" charset="-122"/>
              </a:rPr>
              <a:t> </a:t>
            </a:r>
            <a:r>
              <a:rPr lang="zh-TW" altLang="en-US" sz="2000" dirty="0">
                <a:latin typeface="Arial" panose="020B0604020202020204" pitchFamily="34" charset="0"/>
                <a:ea typeface="宋体" panose="02010600030101010101" pitchFamily="2" charset="-122"/>
              </a:rPr>
              <a:t> 本次中國大學表現不俗，清華大學排名世界第</a:t>
            </a:r>
            <a:r>
              <a:rPr lang="en-US" altLang="zh-CN" sz="2000" dirty="0">
                <a:latin typeface="Arial" panose="020B0604020202020204" pitchFamily="34" charset="0"/>
                <a:ea typeface="宋体" panose="02010600030101010101" pitchFamily="2" charset="-122"/>
              </a:rPr>
              <a:t>15</a:t>
            </a:r>
            <a:r>
              <a:rPr lang="zh-TW" altLang="en-US" sz="2000" dirty="0">
                <a:latin typeface="Arial" panose="020B0604020202020204" pitchFamily="34" charset="0"/>
                <a:ea typeface="宋体" panose="02010600030101010101" pitchFamily="2" charset="-122"/>
              </a:rPr>
              <a:t>位</a:t>
            </a:r>
            <a:r>
              <a:rPr lang="zh-CN" altLang="en-US" sz="2000" dirty="0">
                <a:latin typeface="Arial" panose="020B0604020202020204" pitchFamily="34" charset="0"/>
                <a:ea typeface="宋体" panose="02010600030101010101" pitchFamily="2" charset="-122"/>
              </a:rPr>
              <a:t>、</a:t>
            </a:r>
            <a:r>
              <a:rPr lang="zh-TW" altLang="en-US" sz="2000" dirty="0">
                <a:latin typeface="Arial" panose="020B0604020202020204" pitchFamily="34" charset="0"/>
                <a:ea typeface="宋体" panose="02010600030101010101" pitchFamily="2" charset="-122"/>
              </a:rPr>
              <a:t>北京大學第</a:t>
            </a:r>
            <a:r>
              <a:rPr lang="en-US" altLang="zh-TW" sz="2000" dirty="0">
                <a:latin typeface="Arial" panose="020B0604020202020204" pitchFamily="34" charset="0"/>
                <a:ea typeface="宋体" panose="02010600030101010101" pitchFamily="2" charset="-122"/>
              </a:rPr>
              <a:t>23</a:t>
            </a:r>
            <a:endParaRPr lang="en-US" altLang="zh-CN" sz="2000" dirty="0">
              <a:latin typeface="Arial" panose="020B0604020202020204" pitchFamily="34" charset="0"/>
              <a:ea typeface="宋体" panose="02010600030101010101" pitchFamily="2" charset="-122"/>
            </a:endParaRPr>
          </a:p>
          <a:p>
            <a:pPr algn="just" eaLnBrk="0" hangingPunct="0">
              <a:lnSpc>
                <a:spcPct val="110000"/>
              </a:lnSpc>
              <a:buFont typeface="Arial" panose="020B0604020202020204" pitchFamily="34" charset="0"/>
            </a:pPr>
            <a:r>
              <a:rPr lang="zh-CN" altLang="en-US" sz="2000" dirty="0">
                <a:latin typeface="Arial" panose="020B0604020202020204" pitchFamily="34" charset="0"/>
                <a:ea typeface="宋体" panose="02010600030101010101" pitchFamily="2" charset="-122"/>
              </a:rPr>
              <a:t>      位、复旦大学第</a:t>
            </a:r>
            <a:r>
              <a:rPr lang="en-US" altLang="zh-CN" sz="2000" dirty="0">
                <a:latin typeface="Arial" panose="020B0604020202020204" pitchFamily="34" charset="0"/>
                <a:ea typeface="宋体" panose="02010600030101010101" pitchFamily="2" charset="-122"/>
              </a:rPr>
              <a:t>34</a:t>
            </a:r>
            <a:r>
              <a:rPr lang="zh-CN" altLang="en-US" sz="2000" dirty="0">
                <a:latin typeface="Arial" panose="020B0604020202020204" pitchFamily="34" charset="0"/>
                <a:ea typeface="宋体" panose="02010600030101010101" pitchFamily="2" charset="-122"/>
              </a:rPr>
              <a:t>位、浙江大學</a:t>
            </a:r>
            <a:r>
              <a:rPr lang="en-US" altLang="zh-CN" sz="2000" dirty="0">
                <a:latin typeface="Arial" panose="020B0604020202020204" pitchFamily="34" charset="0"/>
                <a:ea typeface="宋体" panose="02010600030101010101" pitchFamily="2" charset="-122"/>
              </a:rPr>
              <a:t>53</a:t>
            </a:r>
            <a:r>
              <a:rPr lang="zh-CN" altLang="en-US" sz="2000" dirty="0">
                <a:latin typeface="Arial" panose="020B0604020202020204" pitchFamily="34" charset="0"/>
                <a:ea typeface="宋体" panose="02010600030101010101" pitchFamily="2" charset="-122"/>
              </a:rPr>
              <a:t>位、上海交通大学第</a:t>
            </a:r>
            <a:r>
              <a:rPr lang="en-US" altLang="zh-CN" sz="2000" dirty="0">
                <a:latin typeface="Arial" panose="020B0604020202020204" pitchFamily="34" charset="0"/>
                <a:ea typeface="宋体" panose="02010600030101010101" pitchFamily="2" charset="-122"/>
              </a:rPr>
              <a:t>47</a:t>
            </a:r>
            <a:r>
              <a:rPr lang="zh-CN" altLang="en-US" sz="2000" dirty="0">
                <a:latin typeface="Arial" panose="020B0604020202020204" pitchFamily="34" charset="0"/>
                <a:ea typeface="宋体" panose="02010600030101010101" pitchFamily="2" charset="-122"/>
              </a:rPr>
              <a:t>位、中國科技</a:t>
            </a:r>
            <a:endParaRPr lang="en-US" altLang="zh-CN" sz="2000" dirty="0">
              <a:latin typeface="Arial" panose="020B0604020202020204" pitchFamily="34" charset="0"/>
              <a:ea typeface="宋体" panose="02010600030101010101" pitchFamily="2" charset="-122"/>
            </a:endParaRPr>
          </a:p>
          <a:p>
            <a:pPr algn="just" eaLnBrk="0" hangingPunct="0">
              <a:lnSpc>
                <a:spcPct val="110000"/>
              </a:lnSpc>
              <a:buFont typeface="Arial" panose="020B0604020202020204" pitchFamily="34" charset="0"/>
            </a:pPr>
            <a:r>
              <a:rPr lang="en-US" altLang="zh-CN" sz="2000" dirty="0">
                <a:latin typeface="Arial" panose="020B0604020202020204" pitchFamily="34" charset="0"/>
                <a:ea typeface="宋体" panose="02010600030101010101" pitchFamily="2" charset="-122"/>
              </a:rPr>
              <a:t>      </a:t>
            </a:r>
            <a:r>
              <a:rPr lang="zh-CN" altLang="en-US" sz="2000" dirty="0">
                <a:latin typeface="Arial" panose="020B0604020202020204" pitchFamily="34" charset="0"/>
                <a:ea typeface="宋体" panose="02010600030101010101" pitchFamily="2" charset="-122"/>
              </a:rPr>
              <a:t>大學</a:t>
            </a:r>
            <a:r>
              <a:rPr lang="en-US" altLang="zh-CN" sz="2000" dirty="0">
                <a:latin typeface="Arial" panose="020B0604020202020204" pitchFamily="34" charset="0"/>
                <a:ea typeface="宋体" panose="02010600030101010101" pitchFamily="2" charset="-122"/>
              </a:rPr>
              <a:t>93</a:t>
            </a:r>
            <a:r>
              <a:rPr lang="zh-CN" altLang="en-US" sz="2000" dirty="0">
                <a:latin typeface="Arial" panose="020B0604020202020204" pitchFamily="34" charset="0"/>
                <a:ea typeface="宋体" panose="02010600030101010101" pitchFamily="2" charset="-122"/>
              </a:rPr>
              <a:t>位及南京大學</a:t>
            </a:r>
            <a:r>
              <a:rPr lang="en-US" altLang="zh-CN" sz="2000" dirty="0">
                <a:latin typeface="Arial" panose="020B0604020202020204" pitchFamily="34" charset="0"/>
                <a:ea typeface="宋体" panose="02010600030101010101" pitchFamily="2" charset="-122"/>
              </a:rPr>
              <a:t>111</a:t>
            </a:r>
            <a:r>
              <a:rPr lang="zh-CN" altLang="en-US" sz="2000" dirty="0">
                <a:latin typeface="Arial" panose="020B0604020202020204" pitchFamily="34" charset="0"/>
                <a:ea typeface="宋体" panose="02010600030101010101" pitchFamily="2" charset="-122"/>
              </a:rPr>
              <a:t>位</a:t>
            </a:r>
            <a:endPar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8195" name="TextBox 4"/>
          <p:cNvSpPr/>
          <p:nvPr/>
        </p:nvSpPr>
        <p:spPr>
          <a:xfrm>
            <a:off x="762000" y="11430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Box 3"/>
          <p:cNvSpPr/>
          <p:nvPr/>
        </p:nvSpPr>
        <p:spPr>
          <a:xfrm>
            <a:off x="914400" y="4572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9218" name="TextBox 5"/>
          <p:cNvSpPr/>
          <p:nvPr/>
        </p:nvSpPr>
        <p:spPr>
          <a:xfrm>
            <a:off x="685800" y="2209800"/>
            <a:ext cx="8229600" cy="4533265"/>
          </a:xfrm>
          <a:prstGeom prst="rect">
            <a:avLst/>
          </a:prstGeom>
          <a:noFill/>
          <a:ln w="9525">
            <a:noFill/>
          </a:ln>
        </p:spPr>
        <p:txBody>
          <a:bodyPr anchor="t">
            <a:spAutoFit/>
          </a:bodyPr>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TW"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多元的學科選擇</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學科        學校數          學科      學校數</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綜合類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45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理工類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18</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其中：含醫科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15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語言類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5</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師範類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16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政法類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4</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中醫藥類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13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藝術類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8</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醫科類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6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獨立學院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ts val="44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農科類（含動物醫學）</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財經類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6</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9219" name="TextBox 4"/>
          <p:cNvSpPr/>
          <p:nvPr/>
        </p:nvSpPr>
        <p:spPr>
          <a:xfrm>
            <a:off x="762000" y="11430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Box 3"/>
          <p:cNvSpPr/>
          <p:nvPr/>
        </p:nvSpPr>
        <p:spPr>
          <a:xfrm>
            <a:off x="914400" y="649288"/>
            <a:ext cx="6207125" cy="646112"/>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0242" name="TextBox 5"/>
          <p:cNvSpPr/>
          <p:nvPr/>
        </p:nvSpPr>
        <p:spPr>
          <a:xfrm>
            <a:off x="762000" y="2771775"/>
            <a:ext cx="8153400" cy="3933825"/>
          </a:xfrm>
          <a:prstGeom prst="rect">
            <a:avLst/>
          </a:prstGeom>
          <a:noFill/>
          <a:ln w="9525">
            <a:noFill/>
          </a:ln>
        </p:spPr>
        <p:txBody>
          <a:bodyPr anchor="t">
            <a:spAutoFit/>
          </a:bodyPr>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TW"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多元的學科選擇</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在填報志願時，可選擇</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個學校，每個學</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校可選擇</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個志願，即每個考生可以有</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16</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個志願選擇。第一志願院校第一志願專</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業開始，到第四志願院校第四專業為止，</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順序志願錄取。落選的話還可參加補錄。</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10243" name="TextBox 4"/>
          <p:cNvSpPr/>
          <p:nvPr/>
        </p:nvSpPr>
        <p:spPr>
          <a:xfrm>
            <a:off x="762000" y="1514475"/>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Box 3"/>
          <p:cNvSpPr/>
          <p:nvPr/>
        </p:nvSpPr>
        <p:spPr>
          <a:xfrm>
            <a:off x="914400" y="381000"/>
            <a:ext cx="6207125" cy="646113"/>
          </a:xfrm>
          <a:prstGeom prst="rect">
            <a:avLst/>
          </a:prstGeom>
          <a:noFill/>
          <a:ln w="9525">
            <a:noFill/>
          </a:ln>
        </p:spPr>
        <p:txBody>
          <a:bodyPr wrap="none" anchor="t">
            <a:spAutoFit/>
          </a:bodyPr>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一、為什麼要赴內地升讀大學</a:t>
            </a:r>
            <a:endParaRPr lang="zh-CN" altLang="en-US" dirty="0">
              <a:latin typeface="Arial" panose="020B0604020202020204" pitchFamily="34" charset="0"/>
              <a:ea typeface="宋体" panose="02010600030101010101" pitchFamily="2" charset="-122"/>
            </a:endParaRPr>
          </a:p>
        </p:txBody>
      </p:sp>
      <p:sp>
        <p:nvSpPr>
          <p:cNvPr id="11266" name="TextBox 5"/>
          <p:cNvSpPr/>
          <p:nvPr/>
        </p:nvSpPr>
        <p:spPr>
          <a:xfrm>
            <a:off x="457200" y="2133600"/>
            <a:ext cx="8458200" cy="4446905"/>
          </a:xfrm>
          <a:prstGeom prst="rect">
            <a:avLst/>
          </a:prstGeom>
          <a:noFill/>
          <a:ln w="9525">
            <a:noFill/>
          </a:ln>
        </p:spPr>
        <p:txBody>
          <a:bodyPr anchor="t">
            <a:spAutoFit/>
          </a:bodyPr>
          <a:p>
            <a:pPr marL="514350" indent="-514350"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優惠的入學門檻（</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2020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年資料）</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985</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高校</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⑴</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“3334</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”有收生：</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厦门大學  工商管理类</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⑵“</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343</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”有收生：</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南开大學  工商管理</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pP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514350" indent="-514350" algn="just" eaLnBrk="0" hangingPunct="0">
              <a:lnSpc>
                <a:spcPct val="120000"/>
              </a:lnSpc>
              <a:buFont typeface="Arial" panose="020B0604020202020204" pitchFamily="34" charset="0"/>
            </a:pPr>
            <a:endParaRPr lang="en-US" altLang="zh-CN" sz="2800" b="1" dirty="0">
              <a:solidFill>
                <a:srgbClr val="640000"/>
              </a:solidFill>
              <a:latin typeface="黑体" panose="02010609060101010101" pitchFamily="2" charset="-122"/>
              <a:ea typeface="黑体" panose="02010609060101010101" pitchFamily="2" charset="-122"/>
              <a:sym typeface="黑体" panose="02010609060101010101" pitchFamily="2" charset="-122"/>
            </a:endParaRPr>
          </a:p>
        </p:txBody>
      </p:sp>
      <p:sp>
        <p:nvSpPr>
          <p:cNvPr id="11267" name="TextBox 4"/>
          <p:cNvSpPr/>
          <p:nvPr/>
        </p:nvSpPr>
        <p:spPr>
          <a:xfrm>
            <a:off x="762000" y="1066800"/>
            <a:ext cx="7772400" cy="1066800"/>
          </a:xfrm>
          <a:prstGeom prst="rect">
            <a:avLst/>
          </a:prstGeom>
          <a:noFill/>
          <a:ln w="9525">
            <a:noFill/>
          </a:ln>
        </p:spPr>
        <p:txBody>
          <a:bodyPr anchor="t">
            <a:spAutoFit/>
          </a:bodyPr>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sld>
</file>

<file path=ppt/theme/theme1.xml><?xml version="1.0" encoding="utf-8"?>
<a:theme xmlns:a="http://schemas.openxmlformats.org/drawingml/2006/main" name="ind_1924_slide">
  <a:themeElements>
    <a:clrScheme name="ind_1924_slide 1">
      <a:dk1>
        <a:srgbClr val="000000"/>
      </a:dk1>
      <a:lt1>
        <a:srgbClr val="79CDCD"/>
      </a:lt1>
      <a:dk2>
        <a:srgbClr val="000000"/>
      </a:dk2>
      <a:lt2>
        <a:srgbClr val="B2B2B2"/>
      </a:lt2>
      <a:accent1>
        <a:srgbClr val="66CCCC"/>
      </a:accent1>
      <a:accent2>
        <a:srgbClr val="B3E6E6"/>
      </a:accent2>
      <a:accent3>
        <a:srgbClr val="BEE3E3"/>
      </a:accent3>
      <a:accent4>
        <a:srgbClr val="000000"/>
      </a:accent4>
      <a:accent5>
        <a:srgbClr val="B8E2E2"/>
      </a:accent5>
      <a:accent6>
        <a:srgbClr val="A2D0D0"/>
      </a:accent6>
      <a:hlink>
        <a:srgbClr val="0C7474"/>
      </a:hlink>
      <a:folHlink>
        <a:srgbClr val="003D3D"/>
      </a:folHlink>
    </a:clrScheme>
    <a:fontScheme name="ind_1924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Arial" panose="020B0604020202020204" pitchFamily="34" charset="0"/>
          </a:defRPr>
        </a:defPPr>
      </a:lstStyle>
    </a:lnDef>
  </a:objectDefaults>
  <a:extraClrSchemeLst>
    <a:extraClrScheme>
      <a:clrScheme name="ind_1924_slide 1">
        <a:dk1>
          <a:srgbClr val="000000"/>
        </a:dk1>
        <a:lt1>
          <a:srgbClr val="79CDCD"/>
        </a:lt1>
        <a:dk2>
          <a:srgbClr val="000000"/>
        </a:dk2>
        <a:lt2>
          <a:srgbClr val="B2B2B2"/>
        </a:lt2>
        <a:accent1>
          <a:srgbClr val="66CCCC"/>
        </a:accent1>
        <a:accent2>
          <a:srgbClr val="B3E6E6"/>
        </a:accent2>
        <a:accent3>
          <a:srgbClr val="BEE3E3"/>
        </a:accent3>
        <a:accent4>
          <a:srgbClr val="000000"/>
        </a:accent4>
        <a:accent5>
          <a:srgbClr val="B8E2E2"/>
        </a:accent5>
        <a:accent6>
          <a:srgbClr val="A2D0D0"/>
        </a:accent6>
        <a:hlink>
          <a:srgbClr val="0C7474"/>
        </a:hlink>
        <a:folHlink>
          <a:srgbClr val="003D3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79CDCD"/>
      </a:lt1>
      <a:dk2>
        <a:srgbClr val="000000"/>
      </a:dk2>
      <a:lt2>
        <a:srgbClr val="B2B2B2"/>
      </a:lt2>
      <a:accent1>
        <a:srgbClr val="66CCCC"/>
      </a:accent1>
      <a:accent2>
        <a:srgbClr val="B3E6E6"/>
      </a:accent2>
      <a:accent3>
        <a:srgbClr val="BEE3E3"/>
      </a:accent3>
      <a:accent4>
        <a:srgbClr val="000000"/>
      </a:accent4>
      <a:accent5>
        <a:srgbClr val="B8E2E2"/>
      </a:accent5>
      <a:accent6>
        <a:srgbClr val="A2D0D0"/>
      </a:accent6>
      <a:hlink>
        <a:srgbClr val="0C7474"/>
      </a:hlink>
      <a:folHlink>
        <a:srgbClr val="003D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4250</Words>
  <Application>WPS 演示</Application>
  <PresentationFormat>全屏显示(4:3)</PresentationFormat>
  <Paragraphs>286</Paragraphs>
  <Slides>31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Arial</vt:lpstr>
      <vt:lpstr>宋体</vt:lpstr>
      <vt:lpstr>Wingdings</vt:lpstr>
      <vt:lpstr>黑体</vt:lpstr>
      <vt:lpstr>楷体</vt:lpstr>
      <vt:lpstr>Arial Unicode MS</vt:lpstr>
      <vt:lpstr>隶书</vt:lpstr>
      <vt:lpstr>方正舒体</vt:lpstr>
      <vt:lpstr>PMingLiU</vt:lpstr>
      <vt:lpstr>Segoe Print</vt:lpstr>
      <vt:lpstr>等线</vt:lpstr>
      <vt:lpstr>ind_1924_slide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二、內地升學有哪些資助計劃 </vt:lpstr>
      <vt:lpstr>PowerPoint 演示文稿</vt:lpstr>
      <vt:lpstr>PowerPoint 演示文稿</vt:lpstr>
      <vt:lpstr>PowerPoint 演示文稿</vt:lpstr>
      <vt:lpstr>PowerPoint 演示文稿</vt:lpstr>
      <vt:lpstr>錄取</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ppt.glzy8.com提供海量PPT模板免费下载！</dc:title>
  <dc:creator>echk</dc:creator>
  <cp:lastModifiedBy>whuan zhang </cp:lastModifiedBy>
  <cp:revision>437</cp:revision>
  <dcterms:created xsi:type="dcterms:W3CDTF">2001-08-06T05:40:00Z</dcterms:created>
  <dcterms:modified xsi:type="dcterms:W3CDTF">2020-12-22T07:48:28Z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000800a802000000000001024140</vt:lpwstr>
  </property>
  <property fmtid="{D5CDD505-2E9C-101B-9397-08002B2CF9AE}" pid="3" name="KSOProductBuildVer">
    <vt:lpwstr>2052-11.1.0.10228</vt:lpwstr>
  </property>
</Properties>
</file>